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7"/>
  </p:notesMasterIdLst>
  <p:sldIdLst>
    <p:sldId id="258" r:id="rId3"/>
    <p:sldId id="256" r:id="rId4"/>
    <p:sldId id="352" r:id="rId5"/>
    <p:sldId id="269" r:id="rId6"/>
    <p:sldId id="329" r:id="rId7"/>
    <p:sldId id="353" r:id="rId8"/>
    <p:sldId id="259" r:id="rId9"/>
    <p:sldId id="354" r:id="rId10"/>
    <p:sldId id="260" r:id="rId11"/>
    <p:sldId id="355" r:id="rId12"/>
    <p:sldId id="271" r:id="rId13"/>
    <p:sldId id="264" r:id="rId14"/>
    <p:sldId id="356" r:id="rId15"/>
    <p:sldId id="313" r:id="rId16"/>
    <p:sldId id="331" r:id="rId17"/>
    <p:sldId id="341" r:id="rId18"/>
    <p:sldId id="347" r:id="rId19"/>
    <p:sldId id="351" r:id="rId20"/>
    <p:sldId id="369" r:id="rId21"/>
    <p:sldId id="357" r:id="rId22"/>
    <p:sldId id="309" r:id="rId23"/>
    <p:sldId id="310" r:id="rId24"/>
    <p:sldId id="279" r:id="rId25"/>
    <p:sldId id="358" r:id="rId26"/>
    <p:sldId id="278" r:id="rId27"/>
    <p:sldId id="312" r:id="rId28"/>
    <p:sldId id="280" r:id="rId29"/>
    <p:sldId id="370" r:id="rId30"/>
    <p:sldId id="282" r:id="rId31"/>
    <p:sldId id="315" r:id="rId32"/>
    <p:sldId id="284" r:id="rId33"/>
    <p:sldId id="285" r:id="rId34"/>
    <p:sldId id="286" r:id="rId35"/>
    <p:sldId id="287" r:id="rId36"/>
    <p:sldId id="288" r:id="rId37"/>
    <p:sldId id="289" r:id="rId38"/>
    <p:sldId id="290" r:id="rId39"/>
    <p:sldId id="291" r:id="rId40"/>
    <p:sldId id="292" r:id="rId41"/>
    <p:sldId id="359" r:id="rId42"/>
    <p:sldId id="348" r:id="rId43"/>
    <p:sldId id="283" r:id="rId44"/>
    <p:sldId id="371" r:id="rId45"/>
    <p:sldId id="317" r:id="rId46"/>
    <p:sldId id="318" r:id="rId47"/>
    <p:sldId id="349" r:id="rId48"/>
    <p:sldId id="319" r:id="rId49"/>
    <p:sldId id="320" r:id="rId50"/>
    <p:sldId id="342" r:id="rId51"/>
    <p:sldId id="321" r:id="rId52"/>
    <p:sldId id="350" r:id="rId53"/>
    <p:sldId id="322" r:id="rId54"/>
    <p:sldId id="323" r:id="rId55"/>
    <p:sldId id="343" r:id="rId56"/>
    <p:sldId id="360" r:id="rId57"/>
    <p:sldId id="302" r:id="rId58"/>
    <p:sldId id="362" r:id="rId59"/>
    <p:sldId id="324" r:id="rId60"/>
    <p:sldId id="325" r:id="rId61"/>
    <p:sldId id="363" r:id="rId62"/>
    <p:sldId id="326" r:id="rId63"/>
    <p:sldId id="364" r:id="rId64"/>
    <p:sldId id="327" r:id="rId65"/>
    <p:sldId id="365" r:id="rId66"/>
    <p:sldId id="344" r:id="rId67"/>
    <p:sldId id="345" r:id="rId68"/>
    <p:sldId id="366" r:id="rId69"/>
    <p:sldId id="361" r:id="rId70"/>
    <p:sldId id="367" r:id="rId71"/>
    <p:sldId id="368" r:id="rId72"/>
    <p:sldId id="304" r:id="rId73"/>
    <p:sldId id="332" r:id="rId74"/>
    <p:sldId id="330" r:id="rId75"/>
    <p:sldId id="305" r:id="rId76"/>
  </p:sldIdLst>
  <p:sldSz cx="9144000" cy="6858000" type="screen4x3"/>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D36"/>
    <a:srgbClr val="F79443"/>
    <a:srgbClr val="FBA905"/>
    <a:srgbClr val="2E9BA0"/>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4660"/>
  </p:normalViewPr>
  <p:slideViewPr>
    <p:cSldViewPr>
      <p:cViewPr varScale="1">
        <p:scale>
          <a:sx n="87" d="100"/>
          <a:sy n="87" d="100"/>
        </p:scale>
        <p:origin x="-540"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V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195BE5-B4DE-4F9C-A0B3-2752A4225650}" type="datetimeFigureOut">
              <a:rPr lang="es-VE" smtClean="0"/>
              <a:t>13/11/2019</a:t>
            </a:fld>
            <a:endParaRPr lang="es-VE"/>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VE"/>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V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18C28F-A07C-4A6B-92CC-F61714E7520D}" type="slidenum">
              <a:rPr lang="es-VE" smtClean="0"/>
              <a:t>‹Nº›</a:t>
            </a:fld>
            <a:endParaRPr lang="es-VE"/>
          </a:p>
        </p:txBody>
      </p:sp>
    </p:spTree>
    <p:extLst>
      <p:ext uri="{BB962C8B-B14F-4D97-AF65-F5344CB8AC3E}">
        <p14:creationId xmlns:p14="http://schemas.microsoft.com/office/powerpoint/2010/main" val="3010361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VE" dirty="0" smtClean="0"/>
              <a:t>Sustituir por ¿PARA QUÉ?</a:t>
            </a:r>
            <a:endParaRPr lang="es-VE" dirty="0"/>
          </a:p>
        </p:txBody>
      </p:sp>
      <p:sp>
        <p:nvSpPr>
          <p:cNvPr id="4" name="3 Marcador de número de diapositiva"/>
          <p:cNvSpPr>
            <a:spLocks noGrp="1"/>
          </p:cNvSpPr>
          <p:nvPr>
            <p:ph type="sldNum" sz="quarter" idx="10"/>
          </p:nvPr>
        </p:nvSpPr>
        <p:spPr/>
        <p:txBody>
          <a:bodyPr/>
          <a:lstStyle/>
          <a:p>
            <a:fld id="{2918C28F-A07C-4A6B-92CC-F61714E7520D}" type="slidenum">
              <a:rPr lang="es-VE" smtClean="0"/>
              <a:t>11</a:t>
            </a:fld>
            <a:endParaRPr lang="es-VE"/>
          </a:p>
        </p:txBody>
      </p:sp>
    </p:spTree>
    <p:extLst>
      <p:ext uri="{BB962C8B-B14F-4D97-AF65-F5344CB8AC3E}">
        <p14:creationId xmlns:p14="http://schemas.microsoft.com/office/powerpoint/2010/main" val="3785564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VE" dirty="0" smtClean="0"/>
              <a:t>Formalización de lygeros2012</a:t>
            </a:r>
            <a:endParaRPr lang="es-VE" dirty="0"/>
          </a:p>
        </p:txBody>
      </p:sp>
      <p:sp>
        <p:nvSpPr>
          <p:cNvPr id="4" name="3 Marcador de número de diapositiva"/>
          <p:cNvSpPr>
            <a:spLocks noGrp="1"/>
          </p:cNvSpPr>
          <p:nvPr>
            <p:ph type="sldNum" sz="quarter" idx="10"/>
          </p:nvPr>
        </p:nvSpPr>
        <p:spPr/>
        <p:txBody>
          <a:bodyPr/>
          <a:lstStyle/>
          <a:p>
            <a:fld id="{2918C28F-A07C-4A6B-92CC-F61714E7520D}" type="slidenum">
              <a:rPr lang="es-VE" smtClean="0"/>
              <a:t>17</a:t>
            </a:fld>
            <a:endParaRPr lang="es-VE"/>
          </a:p>
        </p:txBody>
      </p:sp>
    </p:spTree>
    <p:extLst>
      <p:ext uri="{BB962C8B-B14F-4D97-AF65-F5344CB8AC3E}">
        <p14:creationId xmlns:p14="http://schemas.microsoft.com/office/powerpoint/2010/main" val="3405396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VE" dirty="0" smtClean="0"/>
              <a:t>Esquema nuevo</a:t>
            </a:r>
          </a:p>
          <a:p>
            <a:endParaRPr lang="es-VE" dirty="0"/>
          </a:p>
        </p:txBody>
      </p:sp>
      <p:sp>
        <p:nvSpPr>
          <p:cNvPr id="4" name="3 Marcador de número de diapositiva"/>
          <p:cNvSpPr>
            <a:spLocks noGrp="1"/>
          </p:cNvSpPr>
          <p:nvPr>
            <p:ph type="sldNum" sz="quarter" idx="10"/>
          </p:nvPr>
        </p:nvSpPr>
        <p:spPr/>
        <p:txBody>
          <a:bodyPr/>
          <a:lstStyle/>
          <a:p>
            <a:fld id="{2918C28F-A07C-4A6B-92CC-F61714E7520D}" type="slidenum">
              <a:rPr lang="es-VE" smtClean="0"/>
              <a:t>18</a:t>
            </a:fld>
            <a:endParaRPr lang="es-VE"/>
          </a:p>
        </p:txBody>
      </p:sp>
    </p:spTree>
    <p:extLst>
      <p:ext uri="{BB962C8B-B14F-4D97-AF65-F5344CB8AC3E}">
        <p14:creationId xmlns:p14="http://schemas.microsoft.com/office/powerpoint/2010/main" val="142158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VE" dirty="0" smtClean="0"/>
              <a:t>Esquema nuevo</a:t>
            </a:r>
          </a:p>
          <a:p>
            <a:endParaRPr lang="es-VE" dirty="0"/>
          </a:p>
        </p:txBody>
      </p:sp>
      <p:sp>
        <p:nvSpPr>
          <p:cNvPr id="4" name="3 Marcador de número de diapositiva"/>
          <p:cNvSpPr>
            <a:spLocks noGrp="1"/>
          </p:cNvSpPr>
          <p:nvPr>
            <p:ph type="sldNum" sz="quarter" idx="10"/>
          </p:nvPr>
        </p:nvSpPr>
        <p:spPr/>
        <p:txBody>
          <a:bodyPr/>
          <a:lstStyle/>
          <a:p>
            <a:fld id="{2918C28F-A07C-4A6B-92CC-F61714E7520D}" type="slidenum">
              <a:rPr lang="es-VE" smtClean="0"/>
              <a:t>19</a:t>
            </a:fld>
            <a:endParaRPr lang="es-VE"/>
          </a:p>
        </p:txBody>
      </p:sp>
    </p:spTree>
    <p:extLst>
      <p:ext uri="{BB962C8B-B14F-4D97-AF65-F5344CB8AC3E}">
        <p14:creationId xmlns:p14="http://schemas.microsoft.com/office/powerpoint/2010/main" val="142158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2918C28F-A07C-4A6B-92CC-F61714E7520D}" type="slidenum">
              <a:rPr lang="es-VE" smtClean="0"/>
              <a:t>39</a:t>
            </a:fld>
            <a:endParaRPr lang="es-VE"/>
          </a:p>
        </p:txBody>
      </p:sp>
    </p:spTree>
    <p:extLst>
      <p:ext uri="{BB962C8B-B14F-4D97-AF65-F5344CB8AC3E}">
        <p14:creationId xmlns:p14="http://schemas.microsoft.com/office/powerpoint/2010/main" val="426848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VE" dirty="0" err="1" smtClean="0"/>
              <a:t>Jauregui</a:t>
            </a:r>
            <a:endParaRPr lang="es-VE" dirty="0" smtClean="0"/>
          </a:p>
          <a:p>
            <a:endParaRPr lang="es-VE" dirty="0"/>
          </a:p>
        </p:txBody>
      </p:sp>
      <p:sp>
        <p:nvSpPr>
          <p:cNvPr id="4" name="3 Marcador de número de diapositiva"/>
          <p:cNvSpPr>
            <a:spLocks noGrp="1"/>
          </p:cNvSpPr>
          <p:nvPr>
            <p:ph type="sldNum" sz="quarter" idx="10"/>
          </p:nvPr>
        </p:nvSpPr>
        <p:spPr/>
        <p:txBody>
          <a:bodyPr/>
          <a:lstStyle/>
          <a:p>
            <a:fld id="{2918C28F-A07C-4A6B-92CC-F61714E7520D}" type="slidenum">
              <a:rPr lang="es-VE" smtClean="0"/>
              <a:t>41</a:t>
            </a:fld>
            <a:endParaRPr lang="es-VE"/>
          </a:p>
        </p:txBody>
      </p:sp>
    </p:spTree>
    <p:extLst>
      <p:ext uri="{BB962C8B-B14F-4D97-AF65-F5344CB8AC3E}">
        <p14:creationId xmlns:p14="http://schemas.microsoft.com/office/powerpoint/2010/main" val="2450824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VE" dirty="0" err="1" smtClean="0"/>
              <a:t>descripcion</a:t>
            </a:r>
            <a:endParaRPr lang="es-VE" dirty="0"/>
          </a:p>
        </p:txBody>
      </p:sp>
      <p:sp>
        <p:nvSpPr>
          <p:cNvPr id="4" name="3 Marcador de número de diapositiva"/>
          <p:cNvSpPr>
            <a:spLocks noGrp="1"/>
          </p:cNvSpPr>
          <p:nvPr>
            <p:ph type="sldNum" sz="quarter" idx="10"/>
          </p:nvPr>
        </p:nvSpPr>
        <p:spPr/>
        <p:txBody>
          <a:bodyPr/>
          <a:lstStyle/>
          <a:p>
            <a:fld id="{2918C28F-A07C-4A6B-92CC-F61714E7520D}" type="slidenum">
              <a:rPr lang="es-VE" smtClean="0"/>
              <a:t>45</a:t>
            </a:fld>
            <a:endParaRPr lang="es-VE"/>
          </a:p>
        </p:txBody>
      </p:sp>
    </p:spTree>
    <p:extLst>
      <p:ext uri="{BB962C8B-B14F-4D97-AF65-F5344CB8AC3E}">
        <p14:creationId xmlns:p14="http://schemas.microsoft.com/office/powerpoint/2010/main" val="396395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V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VE"/>
          </a:p>
        </p:txBody>
      </p:sp>
      <p:sp>
        <p:nvSpPr>
          <p:cNvPr id="4" name="3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476831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1576747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154065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9282EF57-77B3-4E68-8708-6A0D15EC25F1}" type="slidenum">
              <a:rPr lang="es-VE" smtClean="0"/>
              <a:pPr/>
              <a:t>‹Nº›</a:t>
            </a:fld>
            <a:endParaRPr lang="es-VE"/>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647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9282EF57-77B3-4E68-8708-6A0D15EC25F1}" type="slidenum">
              <a:rPr lang="es-VE" smtClean="0"/>
              <a:pPr/>
              <a:t>‹Nº›</a:t>
            </a:fld>
            <a:endParaRPr lang="es-VE"/>
          </a:p>
        </p:txBody>
      </p:sp>
    </p:spTree>
    <p:extLst>
      <p:ext uri="{BB962C8B-B14F-4D97-AF65-F5344CB8AC3E}">
        <p14:creationId xmlns:p14="http://schemas.microsoft.com/office/powerpoint/2010/main" val="2514758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9282EF57-77B3-4E68-8708-6A0D15EC25F1}" type="slidenum">
              <a:rPr lang="es-VE" smtClean="0"/>
              <a:pPr/>
              <a:t>‹Nº›</a:t>
            </a:fld>
            <a:endParaRPr lang="es-VE"/>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37722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9282EF57-77B3-4E68-8708-6A0D15EC25F1}" type="slidenum">
              <a:rPr lang="es-VE" smtClean="0"/>
              <a:pPr/>
              <a:t>‹Nº›</a:t>
            </a:fld>
            <a:endParaRPr lang="es-VE"/>
          </a:p>
        </p:txBody>
      </p:sp>
    </p:spTree>
    <p:extLst>
      <p:ext uri="{BB962C8B-B14F-4D97-AF65-F5344CB8AC3E}">
        <p14:creationId xmlns:p14="http://schemas.microsoft.com/office/powerpoint/2010/main" val="3341605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8" name="Footer Placeholder 7"/>
          <p:cNvSpPr>
            <a:spLocks noGrp="1"/>
          </p:cNvSpPr>
          <p:nvPr>
            <p:ph type="ftr" sz="quarter" idx="11"/>
          </p:nvPr>
        </p:nvSpPr>
        <p:spPr/>
        <p:txBody>
          <a:bodyPr/>
          <a:lstStyle/>
          <a:p>
            <a:endParaRPr lang="es-VE"/>
          </a:p>
        </p:txBody>
      </p:sp>
      <p:sp>
        <p:nvSpPr>
          <p:cNvPr id="9" name="Slide Number Placeholder 8"/>
          <p:cNvSpPr>
            <a:spLocks noGrp="1"/>
          </p:cNvSpPr>
          <p:nvPr>
            <p:ph type="sldNum" sz="quarter" idx="12"/>
          </p:nvPr>
        </p:nvSpPr>
        <p:spPr/>
        <p:txBody>
          <a:bodyPr/>
          <a:lstStyle/>
          <a:p>
            <a:fld id="{9282EF57-77B3-4E68-8708-6A0D15EC25F1}" type="slidenum">
              <a:rPr lang="es-VE" smtClean="0"/>
              <a:pPr/>
              <a:t>‹Nº›</a:t>
            </a:fld>
            <a:endParaRPr lang="es-VE"/>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813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9282EF57-77B3-4E68-8708-6A0D15EC25F1}" type="slidenum">
              <a:rPr lang="es-VE" smtClean="0"/>
              <a:pPr/>
              <a:t>‹Nº›</a:t>
            </a:fld>
            <a:endParaRPr lang="es-VE"/>
          </a:p>
        </p:txBody>
      </p:sp>
    </p:spTree>
    <p:extLst>
      <p:ext uri="{BB962C8B-B14F-4D97-AF65-F5344CB8AC3E}">
        <p14:creationId xmlns:p14="http://schemas.microsoft.com/office/powerpoint/2010/main" val="454066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3" name="Footer Placeholder 2"/>
          <p:cNvSpPr>
            <a:spLocks noGrp="1"/>
          </p:cNvSpPr>
          <p:nvPr>
            <p:ph type="ftr" sz="quarter" idx="11"/>
          </p:nvPr>
        </p:nvSpPr>
        <p:spPr/>
        <p:txBody>
          <a:bodyPr/>
          <a:lstStyle/>
          <a:p>
            <a:endParaRPr lang="es-VE"/>
          </a:p>
        </p:txBody>
      </p:sp>
      <p:sp>
        <p:nvSpPr>
          <p:cNvPr id="4" name="Slide Number Placeholder 3"/>
          <p:cNvSpPr>
            <a:spLocks noGrp="1"/>
          </p:cNvSpPr>
          <p:nvPr>
            <p:ph type="sldNum" sz="quarter" idx="12"/>
          </p:nvPr>
        </p:nvSpPr>
        <p:spPr/>
        <p:txBody>
          <a:bodyPr/>
          <a:lstStyle/>
          <a:p>
            <a:fld id="{9282EF57-77B3-4E68-8708-6A0D15EC25F1}" type="slidenum">
              <a:rPr lang="es-VE" smtClean="0"/>
              <a:pPr/>
              <a:t>‹Nº›</a:t>
            </a:fld>
            <a:endParaRPr lang="es-VE"/>
          </a:p>
        </p:txBody>
      </p:sp>
    </p:spTree>
    <p:extLst>
      <p:ext uri="{BB962C8B-B14F-4D97-AF65-F5344CB8AC3E}">
        <p14:creationId xmlns:p14="http://schemas.microsoft.com/office/powerpoint/2010/main" val="3812186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9282EF57-77B3-4E68-8708-6A0D15EC25F1}" type="slidenum">
              <a:rPr lang="es-VE" smtClean="0"/>
              <a:pPr/>
              <a:t>‹Nº›</a:t>
            </a:fld>
            <a:endParaRPr lang="es-VE"/>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294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3415696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9282EF57-77B3-4E68-8708-6A0D15EC25F1}" type="slidenum">
              <a:rPr lang="es-VE" smtClean="0"/>
              <a:pPr/>
              <a:t>‹Nº›</a:t>
            </a:fld>
            <a:endParaRPr lang="es-VE"/>
          </a:p>
        </p:txBody>
      </p:sp>
    </p:spTree>
    <p:extLst>
      <p:ext uri="{BB962C8B-B14F-4D97-AF65-F5344CB8AC3E}">
        <p14:creationId xmlns:p14="http://schemas.microsoft.com/office/powerpoint/2010/main" val="36868392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9282EF57-77B3-4E68-8708-6A0D15EC25F1}" type="slidenum">
              <a:rPr lang="es-VE" smtClean="0"/>
              <a:pPr/>
              <a:t>‹Nº›</a:t>
            </a:fld>
            <a:endParaRPr lang="es-VE"/>
          </a:p>
        </p:txBody>
      </p:sp>
    </p:spTree>
    <p:extLst>
      <p:ext uri="{BB962C8B-B14F-4D97-AF65-F5344CB8AC3E}">
        <p14:creationId xmlns:p14="http://schemas.microsoft.com/office/powerpoint/2010/main" val="2930497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8FABF5F-F877-4D2E-B273-BECC1683601A}" type="datetimeFigureOut">
              <a:rPr lang="es-VE" smtClean="0"/>
              <a:pPr/>
              <a:t>13/11/2019</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9282EF57-77B3-4E68-8708-6A0D15EC25F1}" type="slidenum">
              <a:rPr lang="es-VE" smtClean="0"/>
              <a:pPr/>
              <a:t>‹Nº›</a:t>
            </a:fld>
            <a:endParaRPr lang="es-VE"/>
          </a:p>
        </p:txBody>
      </p:sp>
    </p:spTree>
    <p:extLst>
      <p:ext uri="{BB962C8B-B14F-4D97-AF65-F5344CB8AC3E}">
        <p14:creationId xmlns:p14="http://schemas.microsoft.com/office/powerpoint/2010/main" val="334009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277326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1709972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6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8" name="7 Marcador de pie de página"/>
          <p:cNvSpPr>
            <a:spLocks noGrp="1"/>
          </p:cNvSpPr>
          <p:nvPr>
            <p:ph type="ftr" sz="quarter" idx="11"/>
          </p:nvPr>
        </p:nvSpPr>
        <p:spPr/>
        <p:txBody>
          <a:bodyPr/>
          <a:lstStyle/>
          <a:p>
            <a:endParaRPr lang="es-VE"/>
          </a:p>
        </p:txBody>
      </p:sp>
      <p:sp>
        <p:nvSpPr>
          <p:cNvPr id="9" name="8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2768105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4" name="3 Marcador de pie de página"/>
          <p:cNvSpPr>
            <a:spLocks noGrp="1"/>
          </p:cNvSpPr>
          <p:nvPr>
            <p:ph type="ftr" sz="quarter" idx="11"/>
          </p:nvPr>
        </p:nvSpPr>
        <p:spPr/>
        <p:txBody>
          <a:bodyPr/>
          <a:lstStyle/>
          <a:p>
            <a:endParaRPr lang="es-VE"/>
          </a:p>
        </p:txBody>
      </p:sp>
      <p:sp>
        <p:nvSpPr>
          <p:cNvPr id="5" name="4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2343964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3" name="2 Marcador de pie de página"/>
          <p:cNvSpPr>
            <a:spLocks noGrp="1"/>
          </p:cNvSpPr>
          <p:nvPr>
            <p:ph type="ftr" sz="quarter" idx="11"/>
          </p:nvPr>
        </p:nvSpPr>
        <p:spPr/>
        <p:txBody>
          <a:bodyPr/>
          <a:lstStyle/>
          <a:p>
            <a:endParaRPr lang="es-VE"/>
          </a:p>
        </p:txBody>
      </p:sp>
      <p:sp>
        <p:nvSpPr>
          <p:cNvPr id="4" name="3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122787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V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1880848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V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8F5EDAB-AF2A-44B1-845D-57FC9ACEA698}" type="datetimeFigureOut">
              <a:rPr lang="es-VE" smtClean="0"/>
              <a:t>13/11/2019</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01980FAF-97F3-44DB-BE3C-5A0A6E25C551}" type="slidenum">
              <a:rPr lang="es-VE" smtClean="0"/>
              <a:t>‹Nº›</a:t>
            </a:fld>
            <a:endParaRPr lang="es-VE"/>
          </a:p>
        </p:txBody>
      </p:sp>
    </p:spTree>
    <p:extLst>
      <p:ext uri="{BB962C8B-B14F-4D97-AF65-F5344CB8AC3E}">
        <p14:creationId xmlns:p14="http://schemas.microsoft.com/office/powerpoint/2010/main" val="1243333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5EDAB-AF2A-44B1-845D-57FC9ACEA698}" type="datetimeFigureOut">
              <a:rPr lang="es-VE" smtClean="0"/>
              <a:t>13/11/2019</a:t>
            </a:fld>
            <a:endParaRPr lang="es-V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80FAF-97F3-44DB-BE3C-5A0A6E25C551}" type="slidenum">
              <a:rPr lang="es-VE" smtClean="0"/>
              <a:t>‹Nº›</a:t>
            </a:fld>
            <a:endParaRPr lang="es-VE"/>
          </a:p>
        </p:txBody>
      </p:sp>
    </p:spTree>
    <p:extLst>
      <p:ext uri="{BB962C8B-B14F-4D97-AF65-F5344CB8AC3E}">
        <p14:creationId xmlns:p14="http://schemas.microsoft.com/office/powerpoint/2010/main" val="1994484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FABF5F-F877-4D2E-B273-BECC1683601A}" type="datetimeFigureOut">
              <a:rPr lang="es-VE" smtClean="0"/>
              <a:pPr/>
              <a:t>13/11/2019</a:t>
            </a:fld>
            <a:endParaRPr lang="es-VE"/>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s-VE"/>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282EF57-77B3-4E68-8708-6A0D15EC25F1}" type="slidenum">
              <a:rPr lang="es-VE" smtClean="0"/>
              <a:pPr/>
              <a:t>‹Nº›</a:t>
            </a:fld>
            <a:endParaRPr lang="es-VE"/>
          </a:p>
        </p:txBody>
      </p:sp>
    </p:spTree>
    <p:extLst>
      <p:ext uri="{BB962C8B-B14F-4D97-AF65-F5344CB8AC3E}">
        <p14:creationId xmlns:p14="http://schemas.microsoft.com/office/powerpoint/2010/main" val="29386649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82569" y="2204864"/>
            <a:ext cx="8289546" cy="1224136"/>
          </a:xfrm>
          <a:noFill/>
          <a:effectLst/>
        </p:spPr>
        <p:txBody>
          <a:bodyPr/>
          <a:lstStyle/>
          <a:p>
            <a:pPr algn="ctr"/>
            <a:r>
              <a:rPr lang="es-VE" sz="2400" dirty="0">
                <a:latin typeface="Gill Sans MT" panose="020B0502020104020203" pitchFamily="34" charset="0"/>
                <a:cs typeface="Helvetica" panose="020B0604020202020204" pitchFamily="34" charset="0"/>
              </a:rPr>
              <a:t>Propuesta</a:t>
            </a:r>
            <a:r>
              <a:rPr lang="es-VE" sz="2400" dirty="0">
                <a:latin typeface="Gill Sans MT" panose="020B0502020104020203" pitchFamily="34" charset="0"/>
              </a:rPr>
              <a:t> de Gemelo </a:t>
            </a:r>
            <a:r>
              <a:rPr lang="es-VE" sz="2400" dirty="0" smtClean="0">
                <a:latin typeface="Gill Sans MT" panose="020B0502020104020203" pitchFamily="34" charset="0"/>
              </a:rPr>
              <a:t>Digital </a:t>
            </a:r>
            <a:br>
              <a:rPr lang="es-VE" sz="2400" dirty="0" smtClean="0">
                <a:latin typeface="Gill Sans MT" panose="020B0502020104020203" pitchFamily="34" charset="0"/>
              </a:rPr>
            </a:br>
            <a:r>
              <a:rPr lang="es-VE" sz="2400" dirty="0" smtClean="0">
                <a:latin typeface="Gill Sans MT" panose="020B0502020104020203" pitchFamily="34" charset="0"/>
              </a:rPr>
              <a:t>para el Proceso </a:t>
            </a:r>
            <a:r>
              <a:rPr lang="es-VE" sz="2400" dirty="0">
                <a:latin typeface="Gill Sans MT" panose="020B0502020104020203" pitchFamily="34" charset="0"/>
              </a:rPr>
              <a:t>de Potabilización </a:t>
            </a:r>
            <a:r>
              <a:rPr lang="es-VE" sz="2400" dirty="0" smtClean="0">
                <a:latin typeface="Gill Sans MT" panose="020B0502020104020203" pitchFamily="34" charset="0"/>
              </a:rPr>
              <a:t>en</a:t>
            </a:r>
            <a:br>
              <a:rPr lang="es-VE" sz="2400" dirty="0" smtClean="0">
                <a:latin typeface="Gill Sans MT" panose="020B0502020104020203" pitchFamily="34" charset="0"/>
              </a:rPr>
            </a:br>
            <a:r>
              <a:rPr lang="es-VE" sz="2400" dirty="0" smtClean="0">
                <a:latin typeface="Gill Sans MT" panose="020B0502020104020203" pitchFamily="34" charset="0"/>
              </a:rPr>
              <a:t>Hidrológicas </a:t>
            </a:r>
            <a:r>
              <a:rPr lang="es-VE" sz="2400" dirty="0">
                <a:latin typeface="Gill Sans MT" panose="020B0502020104020203" pitchFamily="34" charset="0"/>
              </a:rPr>
              <a:t>desde la visión de la Industria </a:t>
            </a:r>
            <a:r>
              <a:rPr lang="es-VE" sz="2400" dirty="0" smtClean="0">
                <a:latin typeface="Gill Sans MT" panose="020B0502020104020203" pitchFamily="34" charset="0"/>
              </a:rPr>
              <a:t>4.0</a:t>
            </a:r>
            <a:endParaRPr lang="es-VE" sz="2400" dirty="0">
              <a:solidFill>
                <a:schemeClr val="tx1"/>
              </a:solidFill>
              <a:latin typeface="Gill Sans MT" panose="020B0502020104020203" pitchFamily="34" charset="0"/>
            </a:endParaRPr>
          </a:p>
        </p:txBody>
      </p:sp>
      <p:sp>
        <p:nvSpPr>
          <p:cNvPr id="3" name="2 Subtítulo"/>
          <p:cNvSpPr>
            <a:spLocks noGrp="1"/>
          </p:cNvSpPr>
          <p:nvPr>
            <p:ph type="subTitle" idx="1"/>
          </p:nvPr>
        </p:nvSpPr>
        <p:spPr>
          <a:xfrm>
            <a:off x="539552" y="6381328"/>
            <a:ext cx="8056984" cy="476672"/>
          </a:xfrm>
        </p:spPr>
        <p:txBody>
          <a:bodyPr>
            <a:normAutofit/>
          </a:bodyPr>
          <a:lstStyle/>
          <a:p>
            <a:pPr algn="ctr"/>
            <a:r>
              <a:rPr lang="es-VE" sz="1800" dirty="0" smtClean="0">
                <a:latin typeface="Calibri" panose="020F0502020204030204" pitchFamily="34" charset="0"/>
              </a:rPr>
              <a:t>Noviembre, 2019</a:t>
            </a:r>
            <a:endParaRPr lang="es-VE" sz="1800" dirty="0">
              <a:latin typeface="Calibri" panose="020F0502020204030204" pitchFamily="34" charset="0"/>
            </a:endParaRPr>
          </a:p>
        </p:txBody>
      </p:sp>
      <p:pic>
        <p:nvPicPr>
          <p:cNvPr id="7" name="Picture 2" descr="Resultado de imagen para logo u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47" y="620688"/>
            <a:ext cx="766689"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logo ula sistem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320" y="620688"/>
            <a:ext cx="1060236" cy="11290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logo cidi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0556" y="620688"/>
            <a:ext cx="2393572" cy="708195"/>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665847" y="5168225"/>
            <a:ext cx="2796215" cy="615553"/>
          </a:xfrm>
          <a:prstGeom prst="rect">
            <a:avLst/>
          </a:prstGeom>
          <a:noFill/>
        </p:spPr>
        <p:txBody>
          <a:bodyPr wrap="none" rtlCol="0">
            <a:spAutoFit/>
          </a:bodyPr>
          <a:lstStyle/>
          <a:p>
            <a:r>
              <a:rPr lang="es-VE" sz="1700" dirty="0" smtClean="0">
                <a:latin typeface="Calibri" panose="020F0502020204030204" pitchFamily="34" charset="0"/>
              </a:rPr>
              <a:t>Tutor: 	PhD. Juan Cardillo</a:t>
            </a:r>
          </a:p>
          <a:p>
            <a:r>
              <a:rPr lang="es-VE" sz="1700" dirty="0" smtClean="0">
                <a:latin typeface="Calibri" panose="020F0502020204030204" pitchFamily="34" charset="0"/>
              </a:rPr>
              <a:t>Cotutor: 	PhD. Edgar Chacón</a:t>
            </a:r>
          </a:p>
        </p:txBody>
      </p:sp>
      <p:sp>
        <p:nvSpPr>
          <p:cNvPr id="9" name="8 CuadroTexto"/>
          <p:cNvSpPr txBox="1"/>
          <p:nvPr/>
        </p:nvSpPr>
        <p:spPr>
          <a:xfrm>
            <a:off x="6383182" y="5299246"/>
            <a:ext cx="2088072" cy="353943"/>
          </a:xfrm>
          <a:prstGeom prst="rect">
            <a:avLst/>
          </a:prstGeom>
          <a:noFill/>
        </p:spPr>
        <p:txBody>
          <a:bodyPr wrap="none" rtlCol="0">
            <a:spAutoFit/>
          </a:bodyPr>
          <a:lstStyle/>
          <a:p>
            <a:r>
              <a:rPr lang="es-VE" sz="1700" dirty="0" err="1" smtClean="0">
                <a:latin typeface="Calibri" panose="020F0502020204030204" pitchFamily="34" charset="0"/>
              </a:rPr>
              <a:t>Tesista</a:t>
            </a:r>
            <a:r>
              <a:rPr lang="es-VE" sz="1700" dirty="0" smtClean="0">
                <a:latin typeface="Calibri" panose="020F0502020204030204" pitchFamily="34" charset="0"/>
              </a:rPr>
              <a:t>: Br. Ysis </a:t>
            </a:r>
            <a:r>
              <a:rPr lang="es-VE" sz="1700" dirty="0" err="1" smtClean="0">
                <a:latin typeface="Calibri" panose="020F0502020204030204" pitchFamily="34" charset="0"/>
              </a:rPr>
              <a:t>Lacruz</a:t>
            </a:r>
            <a:endParaRPr lang="es-VE" sz="1700" dirty="0" smtClean="0">
              <a:latin typeface="Calibri" panose="020F0502020204030204" pitchFamily="34" charset="0"/>
            </a:endParaRPr>
          </a:p>
        </p:txBody>
      </p:sp>
      <p:cxnSp>
        <p:nvCxnSpPr>
          <p:cNvPr id="6" name="5 Conector recto"/>
          <p:cNvCxnSpPr/>
          <p:nvPr/>
        </p:nvCxnSpPr>
        <p:spPr>
          <a:xfrm>
            <a:off x="665847" y="3429000"/>
            <a:ext cx="7846709"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0630946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2" name="1 Grupo"/>
          <p:cNvGrpSpPr/>
          <p:nvPr/>
        </p:nvGrpSpPr>
        <p:grpSpPr>
          <a:xfrm>
            <a:off x="4461916" y="188640"/>
            <a:ext cx="3905414" cy="6669360"/>
            <a:chOff x="4461916" y="188640"/>
            <a:chExt cx="3905414"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1" name="20 Conector"/>
            <p:cNvSpPr/>
            <p:nvPr/>
          </p:nvSpPr>
          <p:spPr>
            <a:xfrm>
              <a:off x="4474550" y="2175368"/>
              <a:ext cx="201898" cy="220420"/>
            </a:xfrm>
            <a:prstGeom prst="flowChartConnector">
              <a:avLst/>
            </a:prstGeom>
            <a:noFill/>
            <a:ln w="38100">
              <a:solidFill>
                <a:schemeClr val="accent4">
                  <a:lumMod val="50000"/>
                </a:schemeClr>
              </a:solidFill>
            </a:ln>
            <a:effectLst>
              <a:glow rad="50800">
                <a:schemeClr val="accent4">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3789223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Gemelo Digital en la Industria 4.0</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3" name="2 Rectángulo"/>
          <p:cNvSpPr/>
          <p:nvPr/>
        </p:nvSpPr>
        <p:spPr>
          <a:xfrm>
            <a:off x="1056485" y="1052736"/>
            <a:ext cx="7030270" cy="1015663"/>
          </a:xfrm>
          <a:prstGeom prst="rect">
            <a:avLst/>
          </a:prstGeom>
        </p:spPr>
        <p:txBody>
          <a:bodyPr wrap="square">
            <a:spAutoFit/>
          </a:bodyPr>
          <a:lstStyle/>
          <a:p>
            <a:pPr algn="just"/>
            <a:r>
              <a:rPr lang="es-VE" sz="2000" dirty="0">
                <a:solidFill>
                  <a:srgbClr val="002060"/>
                </a:solidFill>
                <a:latin typeface="+mj-lt"/>
              </a:rPr>
              <a:t>Representación digital de </a:t>
            </a:r>
            <a:r>
              <a:rPr lang="es-VE" sz="2000" dirty="0" smtClean="0">
                <a:solidFill>
                  <a:srgbClr val="002060"/>
                </a:solidFill>
                <a:latin typeface="+mj-lt"/>
              </a:rPr>
              <a:t>una </a:t>
            </a:r>
            <a:r>
              <a:rPr lang="es-VE" sz="2000" dirty="0">
                <a:solidFill>
                  <a:srgbClr val="002060"/>
                </a:solidFill>
                <a:latin typeface="+mj-lt"/>
              </a:rPr>
              <a:t>entidad o sistema del mundo real a través de la información obtenida de sensores o </a:t>
            </a:r>
            <a:r>
              <a:rPr lang="es-VE" sz="2000" dirty="0" smtClean="0">
                <a:solidFill>
                  <a:srgbClr val="002060"/>
                </a:solidFill>
                <a:latin typeface="+mj-lt"/>
              </a:rPr>
              <a:t>automatismos, permitiendo la interconexión de procesos.</a:t>
            </a:r>
            <a:endParaRPr lang="es-VE" sz="2000" dirty="0">
              <a:solidFill>
                <a:srgbClr val="002060"/>
              </a:solidFill>
              <a:latin typeface="+mj-lt"/>
            </a:endParaRPr>
          </a:p>
        </p:txBody>
      </p:sp>
      <p:sp>
        <p:nvSpPr>
          <p:cNvPr id="8" name="7 Rectángulo"/>
          <p:cNvSpPr/>
          <p:nvPr/>
        </p:nvSpPr>
        <p:spPr>
          <a:xfrm>
            <a:off x="6436816" y="2068399"/>
            <a:ext cx="1649939" cy="276999"/>
          </a:xfrm>
          <a:prstGeom prst="rect">
            <a:avLst/>
          </a:prstGeom>
        </p:spPr>
        <p:txBody>
          <a:bodyPr wrap="none">
            <a:spAutoFit/>
          </a:bodyPr>
          <a:lstStyle/>
          <a:p>
            <a:r>
              <a:rPr lang="es-VE" sz="1200" dirty="0" smtClean="0">
                <a:solidFill>
                  <a:srgbClr val="002060"/>
                </a:solidFill>
              </a:rPr>
              <a:t>(</a:t>
            </a:r>
            <a:r>
              <a:rPr lang="es-VE" sz="1200" dirty="0" err="1" smtClean="0">
                <a:solidFill>
                  <a:srgbClr val="002060"/>
                </a:solidFill>
              </a:rPr>
              <a:t>Freiberger</a:t>
            </a:r>
            <a:r>
              <a:rPr lang="es-VE" sz="1200" dirty="0" smtClean="0">
                <a:solidFill>
                  <a:srgbClr val="002060"/>
                </a:solidFill>
              </a:rPr>
              <a:t> et </a:t>
            </a:r>
            <a:r>
              <a:rPr lang="es-VE" sz="1200" dirty="0" err="1" smtClean="0">
                <a:solidFill>
                  <a:srgbClr val="002060"/>
                </a:solidFill>
              </a:rPr>
              <a:t>all</a:t>
            </a:r>
            <a:r>
              <a:rPr lang="es-VE" sz="1200" dirty="0" smtClean="0">
                <a:solidFill>
                  <a:srgbClr val="002060"/>
                </a:solidFill>
              </a:rPr>
              <a:t>, 2017)</a:t>
            </a:r>
            <a:endParaRPr lang="es-VE" sz="1200" dirty="0">
              <a:solidFill>
                <a:srgbClr val="002060"/>
              </a:solidFill>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3140968"/>
            <a:ext cx="8323263"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872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9753" y="166328"/>
            <a:ext cx="6804248"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2000" dirty="0">
                <a:solidFill>
                  <a:schemeClr val="tx2">
                    <a:lumMod val="75000"/>
                  </a:schemeClr>
                </a:solidFill>
                <a:latin typeface="Century Gothic" panose="020B0502020202020204" pitchFamily="34" charset="0"/>
              </a:rPr>
              <a:t>	</a:t>
            </a:r>
            <a:r>
              <a:rPr lang="es-VE" sz="3000" dirty="0" smtClean="0">
                <a:solidFill>
                  <a:schemeClr val="tx2">
                    <a:lumMod val="75000"/>
                  </a:schemeClr>
                </a:solidFill>
                <a:latin typeface="Gill Sans MT" panose="020B0502020104020203" pitchFamily="34" charset="0"/>
              </a:rPr>
              <a:t>Industria 4.0</a:t>
            </a:r>
            <a:endParaRPr lang="es-VE" sz="3000" dirty="0">
              <a:solidFill>
                <a:schemeClr val="tx2">
                  <a:lumMod val="75000"/>
                </a:schemeClr>
              </a:solidFill>
              <a:latin typeface="Gill Sans MT" panose="020B0502020104020203" pitchFamily="34" charset="0"/>
            </a:endParaRPr>
          </a:p>
        </p:txBody>
      </p:sp>
      <p:sp>
        <p:nvSpPr>
          <p:cNvPr id="4" name="3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Gemelo Digital</a:t>
            </a:r>
            <a:endParaRPr lang="es-VE" sz="2500" b="1" dirty="0">
              <a:solidFill>
                <a:prstClr val="white"/>
              </a:solidFill>
              <a:latin typeface="Gill Sans MT" panose="020B0502020104020203" pitchFamily="34" charset="0"/>
            </a:endParaRPr>
          </a:p>
        </p:txBody>
      </p:sp>
      <p:cxnSp>
        <p:nvCxnSpPr>
          <p:cNvPr id="8" name="7 Conector recto"/>
          <p:cNvCxnSpPr/>
          <p:nvPr/>
        </p:nvCxnSpPr>
        <p:spPr>
          <a:xfrm flipH="1">
            <a:off x="2849463" y="3140968"/>
            <a:ext cx="3331921" cy="0"/>
          </a:xfrm>
          <a:prstGeom prst="line">
            <a:avLst/>
          </a:prstGeom>
          <a:ln w="3175">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38" y="3140968"/>
            <a:ext cx="8524875"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p:cNvSpPr/>
          <p:nvPr/>
        </p:nvSpPr>
        <p:spPr>
          <a:xfrm>
            <a:off x="1427821" y="1124744"/>
            <a:ext cx="6175203" cy="1015663"/>
          </a:xfrm>
          <a:prstGeom prst="rect">
            <a:avLst/>
          </a:prstGeom>
        </p:spPr>
        <p:txBody>
          <a:bodyPr wrap="square">
            <a:spAutoFit/>
          </a:bodyPr>
          <a:lstStyle/>
          <a:p>
            <a:pPr algn="just"/>
            <a:r>
              <a:rPr lang="es-VE" sz="2000" dirty="0" smtClean="0">
                <a:solidFill>
                  <a:srgbClr val="002060"/>
                </a:solidFill>
                <a:latin typeface="+mj-lt"/>
              </a:rPr>
              <a:t>Integración de </a:t>
            </a:r>
            <a:r>
              <a:rPr lang="es-VE" sz="2000" dirty="0">
                <a:solidFill>
                  <a:srgbClr val="002060"/>
                </a:solidFill>
                <a:latin typeface="+mj-lt"/>
              </a:rPr>
              <a:t>dispositivos físicos </a:t>
            </a:r>
            <a:r>
              <a:rPr lang="es-VE" sz="2000" dirty="0" smtClean="0">
                <a:solidFill>
                  <a:srgbClr val="002060"/>
                </a:solidFill>
                <a:latin typeface="+mj-lt"/>
              </a:rPr>
              <a:t>con </a:t>
            </a:r>
            <a:r>
              <a:rPr lang="es-VE" sz="2000" dirty="0">
                <a:solidFill>
                  <a:srgbClr val="002060"/>
                </a:solidFill>
                <a:latin typeface="+mj-lt"/>
              </a:rPr>
              <a:t>sensores y software en red, utilizados para predecir, </a:t>
            </a:r>
            <a:r>
              <a:rPr lang="es-VE" sz="2000" dirty="0" smtClean="0">
                <a:solidFill>
                  <a:srgbClr val="002060"/>
                </a:solidFill>
                <a:latin typeface="+mj-lt"/>
              </a:rPr>
              <a:t>monitorear, controlar </a:t>
            </a:r>
            <a:r>
              <a:rPr lang="es-VE" sz="2000" dirty="0">
                <a:solidFill>
                  <a:srgbClr val="002060"/>
                </a:solidFill>
                <a:latin typeface="+mj-lt"/>
              </a:rPr>
              <a:t>y </a:t>
            </a:r>
            <a:r>
              <a:rPr lang="es-VE" sz="2000" dirty="0" smtClean="0">
                <a:solidFill>
                  <a:srgbClr val="002060"/>
                </a:solidFill>
                <a:latin typeface="+mj-lt"/>
              </a:rPr>
              <a:t>planificar, en pro de </a:t>
            </a:r>
            <a:r>
              <a:rPr lang="es-VE" sz="2000" dirty="0">
                <a:solidFill>
                  <a:srgbClr val="002060"/>
                </a:solidFill>
                <a:latin typeface="+mj-lt"/>
              </a:rPr>
              <a:t>mejores resultados </a:t>
            </a:r>
            <a:r>
              <a:rPr lang="es-VE" sz="2000" dirty="0" smtClean="0">
                <a:solidFill>
                  <a:srgbClr val="002060"/>
                </a:solidFill>
                <a:latin typeface="+mj-lt"/>
              </a:rPr>
              <a:t>industriales.</a:t>
            </a:r>
            <a:endParaRPr lang="es-VE" sz="2000" dirty="0">
              <a:solidFill>
                <a:srgbClr val="002060"/>
              </a:solidFill>
              <a:latin typeface="+mj-lt"/>
            </a:endParaRPr>
          </a:p>
        </p:txBody>
      </p:sp>
      <p:sp>
        <p:nvSpPr>
          <p:cNvPr id="14" name="13 CuadroTexto"/>
          <p:cNvSpPr txBox="1"/>
          <p:nvPr/>
        </p:nvSpPr>
        <p:spPr>
          <a:xfrm>
            <a:off x="6355413" y="2180967"/>
            <a:ext cx="1255793" cy="276999"/>
          </a:xfrm>
          <a:prstGeom prst="rect">
            <a:avLst/>
          </a:prstGeom>
          <a:noFill/>
        </p:spPr>
        <p:txBody>
          <a:bodyPr wrap="none" rtlCol="0">
            <a:spAutoFit/>
          </a:bodyPr>
          <a:lstStyle/>
          <a:p>
            <a:r>
              <a:rPr lang="es-VE" sz="1200" dirty="0" smtClean="0">
                <a:solidFill>
                  <a:srgbClr val="002060"/>
                </a:solidFill>
              </a:rPr>
              <a:t>(Otto et al, 2015)</a:t>
            </a:r>
            <a:endParaRPr lang="es-VE" sz="1200" dirty="0">
              <a:solidFill>
                <a:srgbClr val="002060"/>
              </a:solidFill>
            </a:endParaRPr>
          </a:p>
        </p:txBody>
      </p:sp>
      <p:sp>
        <p:nvSpPr>
          <p:cNvPr id="9" name="8 CuadroTexto"/>
          <p:cNvSpPr txBox="1"/>
          <p:nvPr/>
        </p:nvSpPr>
        <p:spPr>
          <a:xfrm>
            <a:off x="7918755" y="6536377"/>
            <a:ext cx="1189749" cy="276999"/>
          </a:xfrm>
          <a:prstGeom prst="rect">
            <a:avLst/>
          </a:prstGeom>
          <a:noFill/>
        </p:spPr>
        <p:txBody>
          <a:bodyPr wrap="none" rtlCol="0">
            <a:spAutoFit/>
          </a:bodyPr>
          <a:lstStyle/>
          <a:p>
            <a:r>
              <a:rPr lang="es-VE" sz="1200" dirty="0" smtClean="0"/>
              <a:t>(Siemens, 2018)</a:t>
            </a:r>
            <a:endParaRPr lang="es-VE" sz="1200" dirty="0"/>
          </a:p>
        </p:txBody>
      </p:sp>
    </p:spTree>
    <p:extLst>
      <p:ext uri="{BB962C8B-B14F-4D97-AF65-F5344CB8AC3E}">
        <p14:creationId xmlns:p14="http://schemas.microsoft.com/office/powerpoint/2010/main" val="83309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2" name="1 Grupo"/>
          <p:cNvGrpSpPr/>
          <p:nvPr/>
        </p:nvGrpSpPr>
        <p:grpSpPr>
          <a:xfrm>
            <a:off x="4461916" y="188640"/>
            <a:ext cx="3905414" cy="6669360"/>
            <a:chOff x="4461916" y="188640"/>
            <a:chExt cx="3905414"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1" name="20 Conector"/>
            <p:cNvSpPr/>
            <p:nvPr/>
          </p:nvSpPr>
          <p:spPr>
            <a:xfrm>
              <a:off x="4474550" y="2772831"/>
              <a:ext cx="201898" cy="220420"/>
            </a:xfrm>
            <a:prstGeom prst="flowChartConnector">
              <a:avLst/>
            </a:prstGeom>
            <a:noFill/>
            <a:ln w="38100">
              <a:solidFill>
                <a:schemeClr val="accent2">
                  <a:lumMod val="75000"/>
                </a:schemeClr>
              </a:solidFill>
            </a:ln>
            <a:effectLst>
              <a:glow rad="50800">
                <a:schemeClr val="accent2">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3789223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Unidad Holónica de Producción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p:cNvSpPr/>
          <p:nvPr/>
        </p:nvSpPr>
        <p:spPr>
          <a:xfrm>
            <a:off x="4345660" y="5234890"/>
            <a:ext cx="4416426" cy="923330"/>
          </a:xfrm>
          <a:prstGeom prst="rect">
            <a:avLst/>
          </a:prstGeom>
        </p:spPr>
        <p:txBody>
          <a:bodyPr wrap="square">
            <a:spAutoFit/>
          </a:bodyPr>
          <a:lstStyle/>
          <a:p>
            <a:pPr algn="just"/>
            <a:r>
              <a:rPr lang="es-VE" dirty="0" smtClean="0">
                <a:solidFill>
                  <a:srgbClr val="002060"/>
                </a:solidFill>
              </a:rPr>
              <a:t>El conocimiento de una unidad se compone del modelo de producto, del proceso, de los recursos y de la infraestructura.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22" y="2971441"/>
            <a:ext cx="3617090" cy="373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4345660" y="3501008"/>
            <a:ext cx="4416425" cy="923330"/>
          </a:xfrm>
          <a:prstGeom prst="rect">
            <a:avLst/>
          </a:prstGeom>
        </p:spPr>
        <p:txBody>
          <a:bodyPr wrap="square">
            <a:spAutoFit/>
          </a:bodyPr>
          <a:lstStyle/>
          <a:p>
            <a:pPr algn="just"/>
            <a:r>
              <a:rPr lang="es-VE" dirty="0" smtClean="0">
                <a:solidFill>
                  <a:srgbClr val="002060"/>
                </a:solidFill>
              </a:rPr>
              <a:t>En los procesos de producción continua, los eslabones de la cadena de valor, pasan a ser UHP.</a:t>
            </a:r>
            <a:endParaRPr lang="es-VE" dirty="0">
              <a:solidFill>
                <a:srgbClr val="002060"/>
              </a:solidFill>
            </a:endParaRPr>
          </a:p>
        </p:txBody>
      </p:sp>
      <p:cxnSp>
        <p:nvCxnSpPr>
          <p:cNvPr id="7" name="6 Conector recto"/>
          <p:cNvCxnSpPr/>
          <p:nvPr/>
        </p:nvCxnSpPr>
        <p:spPr>
          <a:xfrm>
            <a:off x="2686183" y="2636912"/>
            <a:ext cx="3096344" cy="0"/>
          </a:xfrm>
          <a:prstGeom prst="line">
            <a:avLst/>
          </a:prstGeom>
          <a:ln>
            <a:solidFill>
              <a:schemeClr val="accent6">
                <a:lumMod val="60000"/>
                <a:lumOff val="40000"/>
              </a:schemeClr>
            </a:solidFill>
          </a:ln>
        </p:spPr>
        <p:style>
          <a:lnRef idx="1">
            <a:schemeClr val="accent6"/>
          </a:lnRef>
          <a:fillRef idx="0">
            <a:schemeClr val="accent6"/>
          </a:fillRef>
          <a:effectRef idx="0">
            <a:schemeClr val="accent6"/>
          </a:effectRef>
          <a:fontRef idx="minor">
            <a:schemeClr val="tx1"/>
          </a:fontRef>
        </p:style>
      </p:cxnSp>
      <p:pic>
        <p:nvPicPr>
          <p:cNvPr id="4098" name="Picture 2" descr="D:\Documents\Tesis\digital-twin-prop\proyecto_YsisLacruz\figures\2valuech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954" y="980728"/>
            <a:ext cx="3318449" cy="1373928"/>
          </a:xfrm>
          <a:prstGeom prst="rect">
            <a:avLst/>
          </a:prstGeom>
          <a:noFill/>
          <a:extLst>
            <a:ext uri="{909E8E84-426E-40DD-AFC4-6F175D3DCCD1}">
              <a14:hiddenFill xmlns:a14="http://schemas.microsoft.com/office/drawing/2010/main">
                <a:solidFill>
                  <a:srgbClr val="FFFFFF"/>
                </a:solidFill>
              </a14:hiddenFill>
            </a:ext>
          </a:extLst>
        </p:spPr>
      </p:pic>
      <p:sp>
        <p:nvSpPr>
          <p:cNvPr id="9" name="8 Rectángulo"/>
          <p:cNvSpPr/>
          <p:nvPr/>
        </p:nvSpPr>
        <p:spPr>
          <a:xfrm>
            <a:off x="162823" y="1124744"/>
            <a:ext cx="3761105" cy="923330"/>
          </a:xfrm>
          <a:prstGeom prst="rect">
            <a:avLst/>
          </a:prstGeom>
        </p:spPr>
        <p:txBody>
          <a:bodyPr wrap="square">
            <a:spAutoFit/>
          </a:bodyPr>
          <a:lstStyle/>
          <a:p>
            <a:pPr algn="just"/>
            <a:r>
              <a:rPr lang="es-VE" dirty="0" smtClean="0">
                <a:solidFill>
                  <a:srgbClr val="002060"/>
                </a:solidFill>
              </a:rPr>
              <a:t>Una unidad de producción (UP), es un eslabón de la cadena de valor para producción.</a:t>
            </a:r>
            <a:endParaRPr lang="es-VE" dirty="0">
              <a:solidFill>
                <a:srgbClr val="002060"/>
              </a:solidFill>
            </a:endParaRPr>
          </a:p>
        </p:txBody>
      </p:sp>
    </p:spTree>
    <p:extLst>
      <p:ext uri="{BB962C8B-B14F-4D97-AF65-F5344CB8AC3E}">
        <p14:creationId xmlns:p14="http://schemas.microsoft.com/office/powerpoint/2010/main" val="25101843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823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     Modelo de la Estructura de una UHP</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UHP</a:t>
            </a:r>
            <a:endParaRPr lang="es-VE" sz="2500" b="1" dirty="0">
              <a:solidFill>
                <a:prstClr val="white"/>
              </a:solidFill>
              <a:latin typeface="Gill Sans MT" panose="020B0502020104020203" pitchFamily="34" charset="0"/>
            </a:endParaRPr>
          </a:p>
        </p:txBody>
      </p:sp>
      <p:sp>
        <p:nvSpPr>
          <p:cNvPr id="8" name="7 CuadroTexto"/>
          <p:cNvSpPr txBox="1"/>
          <p:nvPr/>
        </p:nvSpPr>
        <p:spPr>
          <a:xfrm>
            <a:off x="1415700" y="1044034"/>
            <a:ext cx="6264641" cy="707886"/>
          </a:xfrm>
          <a:prstGeom prst="rect">
            <a:avLst/>
          </a:prstGeom>
          <a:noFill/>
        </p:spPr>
        <p:txBody>
          <a:bodyPr wrap="square" rtlCol="0">
            <a:spAutoFit/>
          </a:bodyPr>
          <a:lstStyle/>
          <a:p>
            <a:r>
              <a:rPr lang="es-VE" sz="2000" dirty="0" smtClean="0">
                <a:solidFill>
                  <a:srgbClr val="002060"/>
                </a:solidFill>
              </a:rPr>
              <a:t>La metodología para la implementación de las UHP se basa en la arquitectura de las 5C para sistemas </a:t>
            </a:r>
            <a:r>
              <a:rPr lang="es-VE" sz="2000" dirty="0" err="1" smtClean="0">
                <a:solidFill>
                  <a:srgbClr val="002060"/>
                </a:solidFill>
              </a:rPr>
              <a:t>ciber</a:t>
            </a:r>
            <a:r>
              <a:rPr lang="es-VE" sz="2000" dirty="0" smtClean="0">
                <a:solidFill>
                  <a:srgbClr val="002060"/>
                </a:solidFill>
              </a:rPr>
              <a:t>-físicos.</a:t>
            </a:r>
            <a:endParaRPr lang="es-VE" sz="2000" dirty="0">
              <a:solidFill>
                <a:srgbClr val="00206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45" y="2348880"/>
            <a:ext cx="7740352" cy="4419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61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823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Modelo de Conocimiento</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19458" name="Picture 2" descr="D:\Downloads\Imagenes nuevas\figuras adicionales\UPH_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2" y="1085100"/>
            <a:ext cx="8676456" cy="4954795"/>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UHP</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2012851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823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Modelo de Conocimiento</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UHP</a:t>
            </a:r>
            <a:endParaRPr lang="es-VE" sz="2500" b="1" dirty="0">
              <a:solidFill>
                <a:prstClr val="white"/>
              </a:solidFill>
              <a:latin typeface="Gill Sans MT" panose="020B0502020104020203"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348880"/>
            <a:ext cx="5681520" cy="2972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17" y="5446580"/>
            <a:ext cx="4953372" cy="718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365507" y="1124744"/>
            <a:ext cx="8432105" cy="646331"/>
          </a:xfrm>
          <a:prstGeom prst="rect">
            <a:avLst/>
          </a:prstGeom>
          <a:noFill/>
        </p:spPr>
        <p:txBody>
          <a:bodyPr wrap="square" rtlCol="0">
            <a:spAutoFit/>
          </a:bodyPr>
          <a:lstStyle/>
          <a:p>
            <a:r>
              <a:rPr lang="es-VE" dirty="0" smtClean="0"/>
              <a:t>Según </a:t>
            </a:r>
            <a:r>
              <a:rPr lang="es-VE" dirty="0" err="1" smtClean="0"/>
              <a:t>Lygeros</a:t>
            </a:r>
            <a:r>
              <a:rPr lang="es-VE" dirty="0" smtClean="0"/>
              <a:t> (2012), la definición de un sistema dinámico híbrido general controlado, se presenta como un autómata híbrido </a:t>
            </a:r>
            <a:r>
              <a:rPr lang="es-VE" i="1" dirty="0" smtClean="0"/>
              <a:t>H</a:t>
            </a:r>
            <a:endParaRPr lang="es-VE" i="1" dirty="0"/>
          </a:p>
        </p:txBody>
      </p:sp>
    </p:spTree>
    <p:extLst>
      <p:ext uri="{BB962C8B-B14F-4D97-AF65-F5344CB8AC3E}">
        <p14:creationId xmlns:p14="http://schemas.microsoft.com/office/powerpoint/2010/main" val="3408789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823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Esquema de Integración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826" y="692696"/>
            <a:ext cx="6451034" cy="562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UHP</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1707007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 y="700412"/>
            <a:ext cx="7551737" cy="561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267744" y="166328"/>
            <a:ext cx="6876257" cy="3823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Esquema de Integración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UHP</a:t>
            </a:r>
            <a:endParaRPr lang="es-VE" sz="2500" b="1" dirty="0">
              <a:solidFill>
                <a:prstClr val="white"/>
              </a:solidFill>
              <a:latin typeface="Gill Sans MT" panose="020B0502020104020203" pitchFamily="34" charset="0"/>
            </a:endParaRPr>
          </a:p>
        </p:txBody>
      </p:sp>
      <p:sp>
        <p:nvSpPr>
          <p:cNvPr id="4" name="3 Rectángulo"/>
          <p:cNvSpPr/>
          <p:nvPr/>
        </p:nvSpPr>
        <p:spPr>
          <a:xfrm>
            <a:off x="-6826" y="6320162"/>
            <a:ext cx="6451034" cy="53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dirty="0" smtClean="0"/>
              <a:t>Proceso</a:t>
            </a:r>
            <a:endParaRPr lang="es-VE" dirty="0"/>
          </a:p>
        </p:txBody>
      </p:sp>
      <p:sp>
        <p:nvSpPr>
          <p:cNvPr id="7" name="6 CuadroTexto"/>
          <p:cNvSpPr txBox="1"/>
          <p:nvPr/>
        </p:nvSpPr>
        <p:spPr>
          <a:xfrm>
            <a:off x="7236296" y="570746"/>
            <a:ext cx="1440159" cy="553998"/>
          </a:xfrm>
          <a:prstGeom prst="rect">
            <a:avLst/>
          </a:prstGeom>
          <a:noFill/>
        </p:spPr>
        <p:txBody>
          <a:bodyPr wrap="square" rtlCol="0">
            <a:spAutoFit/>
          </a:bodyPr>
          <a:lstStyle/>
          <a:p>
            <a:r>
              <a:rPr lang="es-VE" sz="1500" dirty="0" smtClean="0">
                <a:solidFill>
                  <a:srgbClr val="002060"/>
                </a:solidFill>
              </a:rPr>
              <a:t>Gemelo digital de </a:t>
            </a:r>
            <a:r>
              <a:rPr lang="es-VE" sz="1500" dirty="0" smtClean="0">
                <a:solidFill>
                  <a:srgbClr val="002060"/>
                </a:solidFill>
              </a:rPr>
              <a:t>gestión</a:t>
            </a:r>
            <a:endParaRPr lang="es-VE" sz="1500" dirty="0">
              <a:solidFill>
                <a:srgbClr val="002060"/>
              </a:solidFill>
            </a:endParaRPr>
          </a:p>
        </p:txBody>
      </p:sp>
      <p:sp>
        <p:nvSpPr>
          <p:cNvPr id="10" name="9 CuadroTexto"/>
          <p:cNvSpPr txBox="1"/>
          <p:nvPr/>
        </p:nvSpPr>
        <p:spPr>
          <a:xfrm>
            <a:off x="7236295" y="1268760"/>
            <a:ext cx="1440159" cy="553998"/>
          </a:xfrm>
          <a:prstGeom prst="rect">
            <a:avLst/>
          </a:prstGeom>
          <a:noFill/>
        </p:spPr>
        <p:txBody>
          <a:bodyPr wrap="square" rtlCol="0">
            <a:spAutoFit/>
          </a:bodyPr>
          <a:lstStyle/>
          <a:p>
            <a:r>
              <a:rPr lang="es-VE" sz="1500" dirty="0" smtClean="0">
                <a:solidFill>
                  <a:srgbClr val="002060"/>
                </a:solidFill>
              </a:rPr>
              <a:t>Gemelo digital de </a:t>
            </a:r>
            <a:r>
              <a:rPr lang="es-VE" sz="1500" dirty="0" smtClean="0">
                <a:solidFill>
                  <a:srgbClr val="002060"/>
                </a:solidFill>
              </a:rPr>
              <a:t>producción</a:t>
            </a:r>
            <a:endParaRPr lang="es-VE" sz="1500" dirty="0">
              <a:solidFill>
                <a:srgbClr val="002060"/>
              </a:solidFill>
            </a:endParaRPr>
          </a:p>
        </p:txBody>
      </p:sp>
      <p:sp>
        <p:nvSpPr>
          <p:cNvPr id="3" name="2 CuadroTexto"/>
          <p:cNvSpPr txBox="1"/>
          <p:nvPr/>
        </p:nvSpPr>
        <p:spPr>
          <a:xfrm>
            <a:off x="7236294" y="2492896"/>
            <a:ext cx="1440159" cy="784830"/>
          </a:xfrm>
          <a:prstGeom prst="rect">
            <a:avLst/>
          </a:prstGeom>
          <a:noFill/>
        </p:spPr>
        <p:txBody>
          <a:bodyPr wrap="square" rtlCol="0">
            <a:spAutoFit/>
          </a:bodyPr>
          <a:lstStyle/>
          <a:p>
            <a:r>
              <a:rPr lang="es-VE" sz="1500" dirty="0" smtClean="0">
                <a:solidFill>
                  <a:srgbClr val="002060"/>
                </a:solidFill>
              </a:rPr>
              <a:t>Gemelo digital de las unidades en producción</a:t>
            </a:r>
            <a:endParaRPr lang="es-VE" sz="1500" dirty="0">
              <a:solidFill>
                <a:srgbClr val="002060"/>
              </a:solidFill>
            </a:endParaRPr>
          </a:p>
        </p:txBody>
      </p:sp>
    </p:spTree>
    <p:extLst>
      <p:ext uri="{BB962C8B-B14F-4D97-AF65-F5344CB8AC3E}">
        <p14:creationId xmlns:p14="http://schemas.microsoft.com/office/powerpoint/2010/main" val="4164005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Tree>
    <p:extLst>
      <p:ext uri="{BB962C8B-B14F-4D97-AF65-F5344CB8AC3E}">
        <p14:creationId xmlns:p14="http://schemas.microsoft.com/office/powerpoint/2010/main" val="18332081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2" name="1 Grupo"/>
          <p:cNvGrpSpPr/>
          <p:nvPr/>
        </p:nvGrpSpPr>
        <p:grpSpPr>
          <a:xfrm>
            <a:off x="4461916" y="188640"/>
            <a:ext cx="3905414" cy="6669360"/>
            <a:chOff x="4461916" y="188640"/>
            <a:chExt cx="3905414"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1" name="20 Conector"/>
            <p:cNvSpPr/>
            <p:nvPr/>
          </p:nvSpPr>
          <p:spPr>
            <a:xfrm>
              <a:off x="4474550" y="3370516"/>
              <a:ext cx="201898" cy="220420"/>
            </a:xfrm>
            <a:prstGeom prst="flowChartConnector">
              <a:avLst/>
            </a:prstGeom>
            <a:noFill/>
            <a:ln w="38100">
              <a:solidFill>
                <a:srgbClr val="FBA905"/>
              </a:solidFill>
            </a:ln>
            <a:effectLst>
              <a:glow rad="50800">
                <a:srgbClr val="FBA90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3789223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0338"/>
            <a:ext cx="9144001" cy="46035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Hidrológicas</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13314" name="Picture 2" descr="D:\Documents\Tesis\digital-twin-prop\proyecto_YsisLacruz\figures\2waterpro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101" y="2142727"/>
            <a:ext cx="6993795" cy="4562435"/>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p:nvPr/>
        </p:nvSpPr>
        <p:spPr>
          <a:xfrm>
            <a:off x="315751" y="876062"/>
            <a:ext cx="8512497" cy="1015663"/>
          </a:xfrm>
          <a:prstGeom prst="rect">
            <a:avLst/>
          </a:prstGeom>
        </p:spPr>
        <p:txBody>
          <a:bodyPr wrap="square">
            <a:spAutoFit/>
          </a:bodyPr>
          <a:lstStyle/>
          <a:p>
            <a:pPr algn="just"/>
            <a:r>
              <a:rPr lang="es-VE" sz="2000" dirty="0">
                <a:solidFill>
                  <a:srgbClr val="002060"/>
                </a:solidFill>
                <a:latin typeface="+mj-lt"/>
              </a:rPr>
              <a:t>Las hidrológicas son una empresa de servicio cuya misión es proporcionar agua potable a una población, utilizando para ello las fuentes que proporciona la naturaleza, procesando el agua y devolviéndola al ambiente. </a:t>
            </a:r>
          </a:p>
        </p:txBody>
      </p:sp>
    </p:spTree>
    <p:extLst>
      <p:ext uri="{BB962C8B-B14F-4D97-AF65-F5344CB8AC3E}">
        <p14:creationId xmlns:p14="http://schemas.microsoft.com/office/powerpoint/2010/main" val="2689943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1936"/>
            <a:ext cx="9144001" cy="34759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Cadena de Valor</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cxnSp>
        <p:nvCxnSpPr>
          <p:cNvPr id="8" name="7 Conector recto"/>
          <p:cNvCxnSpPr/>
          <p:nvPr/>
        </p:nvCxnSpPr>
        <p:spPr>
          <a:xfrm flipH="1">
            <a:off x="2855682" y="3140968"/>
            <a:ext cx="3331921" cy="0"/>
          </a:xfrm>
          <a:prstGeom prst="line">
            <a:avLst/>
          </a:prstGeom>
          <a:ln w="3175">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pic>
        <p:nvPicPr>
          <p:cNvPr id="9" name="Picture 3" descr="D:\Documents\Tesis\digital-twin-prop\proyecto_YsisLacruz\figures\3valuechainhydr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48" y="1052736"/>
            <a:ext cx="8724103" cy="5256584"/>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Hidrológicas</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2313805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9753" y="166328"/>
            <a:ext cx="6804248"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Modelo UHP</a:t>
            </a:r>
            <a:endParaRPr lang="es-VE" sz="3000" dirty="0">
              <a:solidFill>
                <a:schemeClr val="tx2">
                  <a:lumMod val="75000"/>
                </a:schemeClr>
              </a:solidFill>
              <a:latin typeface="Gill Sans MT" panose="020B0502020104020203" pitchFamily="34" charset="0"/>
            </a:endParaRPr>
          </a:p>
        </p:txBody>
      </p:sp>
      <p:sp>
        <p:nvSpPr>
          <p:cNvPr id="4" name="3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Hidrológicas</a:t>
            </a:r>
            <a:endParaRPr lang="es-VE" sz="2500" b="1" dirty="0">
              <a:solidFill>
                <a:prstClr val="white"/>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2050" name="Picture 2" descr="D:\Documents\Tesis\digital-twin-prop\proyecto_YsisLacruz\figures\3holonichydr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661" y="908720"/>
            <a:ext cx="7496001" cy="543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9863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2" name="1 Grupo"/>
          <p:cNvGrpSpPr/>
          <p:nvPr/>
        </p:nvGrpSpPr>
        <p:grpSpPr>
          <a:xfrm>
            <a:off x="4461916" y="188640"/>
            <a:ext cx="3905414" cy="6669360"/>
            <a:chOff x="4461916" y="188640"/>
            <a:chExt cx="3905414"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2" name="21 Conector"/>
            <p:cNvSpPr/>
            <p:nvPr/>
          </p:nvSpPr>
          <p:spPr>
            <a:xfrm>
              <a:off x="4474550" y="3960258"/>
              <a:ext cx="201898" cy="220420"/>
            </a:xfrm>
            <a:prstGeom prst="flowChartConnector">
              <a:avLst/>
            </a:prstGeom>
            <a:noFill/>
            <a:ln w="38100">
              <a:solidFill>
                <a:schemeClr val="accent3"/>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3789223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Potabilización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7" name="Picture 2" descr="D:\Documents\Tesis\digital-twin-prop\Plano de instrumentación del proceso.png"/>
          <p:cNvPicPr>
            <a:picLocks noChangeAspect="1" noChangeArrowheads="1"/>
          </p:cNvPicPr>
          <p:nvPr/>
        </p:nvPicPr>
        <p:blipFill rotWithShape="1">
          <a:blip r:embed="rId2">
            <a:extLst>
              <a:ext uri="{28A0092B-C50C-407E-A947-70E740481C1C}">
                <a14:useLocalDpi xmlns:a14="http://schemas.microsoft.com/office/drawing/2010/main" val="0"/>
              </a:ext>
            </a:extLst>
          </a:blip>
          <a:srcRect b="26111"/>
          <a:stretch/>
        </p:blipFill>
        <p:spPr bwMode="auto">
          <a:xfrm>
            <a:off x="-7502" y="3133598"/>
            <a:ext cx="9151501" cy="37244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764704"/>
            <a:ext cx="7488832" cy="2030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D:\Documents\Tesis\digital-twin-prop\proyecto_YsisLacruz\figures\2pota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4881" y="642460"/>
            <a:ext cx="1726347" cy="1681468"/>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05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4 Rectángulo"/>
          <p:cNvSpPr/>
          <p:nvPr/>
        </p:nvSpPr>
        <p:spPr>
          <a:xfrm>
            <a:off x="2339753" y="166328"/>
            <a:ext cx="6804248"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Diagrama del Proceso</a:t>
            </a:r>
            <a:endParaRPr lang="es-VE" sz="3000" dirty="0">
              <a:solidFill>
                <a:schemeClr val="tx2">
                  <a:lumMod val="75000"/>
                </a:schemeClr>
              </a:solidFill>
              <a:latin typeface="Gill Sans MT" panose="020B0502020104020203" pitchFamily="34" charset="0"/>
            </a:endParaRPr>
          </a:p>
        </p:txBody>
      </p:sp>
      <p:sp>
        <p:nvSpPr>
          <p:cNvPr id="4" name="3 Rectángulo redondeado"/>
          <p:cNvSpPr/>
          <p:nvPr/>
        </p:nvSpPr>
        <p:spPr>
          <a:xfrm>
            <a:off x="-108520" y="0"/>
            <a:ext cx="2520280"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3074" name="Picture 2" descr="D:\Documents\Tesis\digital-twin-prop\Plano de instrumentación del proces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899981"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983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Parámetros de Calidad de Agua</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p:cNvSpPr/>
          <p:nvPr/>
        </p:nvSpPr>
        <p:spPr>
          <a:xfrm>
            <a:off x="755576" y="908720"/>
            <a:ext cx="7560840" cy="2062103"/>
          </a:xfrm>
          <a:prstGeom prst="rect">
            <a:avLst/>
          </a:prstGeom>
          <a:noFill/>
          <a:ln>
            <a:solidFill>
              <a:schemeClr val="accent5">
                <a:lumMod val="20000"/>
                <a:lumOff val="80000"/>
              </a:schemeClr>
            </a:solidFill>
          </a:ln>
        </p:spPr>
        <p:txBody>
          <a:bodyPr wrap="square" rtlCol="0">
            <a:spAutoFit/>
          </a:bodyPr>
          <a:lstStyle/>
          <a:p>
            <a:pPr algn="just"/>
            <a:r>
              <a:rPr lang="es-VE" sz="2000" b="1" dirty="0" smtClean="0">
                <a:solidFill>
                  <a:schemeClr val="tx2">
                    <a:lumMod val="75000"/>
                  </a:schemeClr>
                </a:solidFill>
                <a:latin typeface="+mj-lt"/>
              </a:rPr>
              <a:t>Turbidez</a:t>
            </a:r>
            <a:r>
              <a:rPr lang="es-VE" sz="2000" dirty="0" smtClean="0">
                <a:solidFill>
                  <a:schemeClr val="tx2">
                    <a:lumMod val="75000"/>
                  </a:schemeClr>
                </a:solidFill>
                <a:latin typeface="+mj-lt"/>
              </a:rPr>
              <a:t>: </a:t>
            </a:r>
          </a:p>
          <a:p>
            <a:pPr marL="285750" indent="-285750" algn="just">
              <a:buFont typeface="Calibri" panose="020F0502020204030204" pitchFamily="34" charset="0"/>
              <a:buChar char="‐"/>
            </a:pPr>
            <a:r>
              <a:rPr lang="es-VE" dirty="0" smtClean="0">
                <a:latin typeface="+mj-lt"/>
              </a:rPr>
              <a:t>Grado </a:t>
            </a:r>
            <a:r>
              <a:rPr lang="es-VE" dirty="0">
                <a:latin typeface="+mj-lt"/>
              </a:rPr>
              <a:t>en el cual el agua pierde su transparencia debido a </a:t>
            </a:r>
            <a:r>
              <a:rPr lang="es-VE" dirty="0" smtClean="0">
                <a:latin typeface="+mj-lt"/>
              </a:rPr>
              <a:t>la presencia </a:t>
            </a:r>
            <a:r>
              <a:rPr lang="es-VE" dirty="0">
                <a:latin typeface="+mj-lt"/>
              </a:rPr>
              <a:t>de </a:t>
            </a:r>
            <a:r>
              <a:rPr lang="es-VE" dirty="0" smtClean="0">
                <a:latin typeface="+mj-lt"/>
              </a:rPr>
              <a:t>partículas </a:t>
            </a:r>
            <a:r>
              <a:rPr lang="es-VE" dirty="0">
                <a:latin typeface="+mj-lt"/>
              </a:rPr>
              <a:t>en </a:t>
            </a:r>
            <a:r>
              <a:rPr lang="es-VE" dirty="0" smtClean="0">
                <a:latin typeface="+mj-lt"/>
              </a:rPr>
              <a:t>suspensión.</a:t>
            </a:r>
            <a:endParaRPr lang="es-VE" dirty="0" smtClean="0">
              <a:latin typeface="+mj-lt"/>
            </a:endParaRPr>
          </a:p>
          <a:p>
            <a:pPr marL="285750" indent="-285750" algn="just">
              <a:buFontTx/>
              <a:buChar char="-"/>
            </a:pPr>
            <a:r>
              <a:rPr lang="es-VE" dirty="0" smtClean="0">
                <a:solidFill>
                  <a:schemeClr val="tx1"/>
                </a:solidFill>
                <a:latin typeface="+mj-lt"/>
              </a:rPr>
              <a:t>Agua cruda </a:t>
            </a:r>
            <a:r>
              <a:rPr lang="es-VE" dirty="0" smtClean="0">
                <a:solidFill>
                  <a:schemeClr val="tx1"/>
                </a:solidFill>
                <a:latin typeface="+mj-lt"/>
              </a:rPr>
              <a:t>menor </a:t>
            </a:r>
            <a:r>
              <a:rPr lang="es-VE" dirty="0" smtClean="0">
                <a:solidFill>
                  <a:schemeClr val="tx1"/>
                </a:solidFill>
                <a:latin typeface="+mj-lt"/>
              </a:rPr>
              <a:t>a </a:t>
            </a:r>
            <a:r>
              <a:rPr lang="es-VE" dirty="0" smtClean="0">
                <a:latin typeface="+mj-lt"/>
              </a:rPr>
              <a:t>100</a:t>
            </a:r>
            <a:r>
              <a:rPr lang="es-VE" dirty="0" smtClean="0">
                <a:solidFill>
                  <a:schemeClr val="tx1"/>
                </a:solidFill>
                <a:latin typeface="+mj-lt"/>
              </a:rPr>
              <a:t> NTU</a:t>
            </a:r>
            <a:r>
              <a:rPr lang="es-VE" dirty="0" smtClean="0">
                <a:solidFill>
                  <a:schemeClr val="tx1"/>
                </a:solidFill>
                <a:latin typeface="+mj-lt"/>
              </a:rPr>
              <a:t>. </a:t>
            </a:r>
            <a:r>
              <a:rPr lang="es-VE" dirty="0" smtClean="0">
                <a:latin typeface="+mj-lt"/>
              </a:rPr>
              <a:t>De </a:t>
            </a:r>
            <a:r>
              <a:rPr lang="es-VE" dirty="0">
                <a:latin typeface="+mj-lt"/>
              </a:rPr>
              <a:t>superar los </a:t>
            </a:r>
            <a:r>
              <a:rPr lang="es-VE" dirty="0" smtClean="0">
                <a:latin typeface="+mj-lt"/>
              </a:rPr>
              <a:t>100 </a:t>
            </a:r>
            <a:r>
              <a:rPr lang="es-VE" dirty="0">
                <a:latin typeface="+mj-lt"/>
              </a:rPr>
              <a:t>NTU, se requiere mayor cantidad de coagulante, afectando costos</a:t>
            </a:r>
            <a:r>
              <a:rPr lang="es-VE" dirty="0" smtClean="0">
                <a:latin typeface="+mj-lt"/>
              </a:rPr>
              <a:t>.</a:t>
            </a:r>
            <a:endParaRPr lang="es-VE" dirty="0">
              <a:solidFill>
                <a:schemeClr val="tx1"/>
              </a:solidFill>
              <a:latin typeface="+mj-lt"/>
            </a:endParaRPr>
          </a:p>
          <a:p>
            <a:pPr marL="285750" indent="-285750" algn="just">
              <a:buFontTx/>
              <a:buChar char="-"/>
            </a:pPr>
            <a:r>
              <a:rPr lang="es-VE" dirty="0" smtClean="0">
                <a:solidFill>
                  <a:schemeClr val="tx1"/>
                </a:solidFill>
                <a:latin typeface="+mj-lt"/>
              </a:rPr>
              <a:t>Consumo humano </a:t>
            </a:r>
            <a:r>
              <a:rPr lang="es-VE" dirty="0" smtClean="0">
                <a:latin typeface="+mj-lt"/>
              </a:rPr>
              <a:t>a menos de </a:t>
            </a:r>
            <a:r>
              <a:rPr lang="es-VE" dirty="0" smtClean="0">
                <a:solidFill>
                  <a:schemeClr val="tx1"/>
                </a:solidFill>
                <a:latin typeface="+mj-lt"/>
              </a:rPr>
              <a:t>2 NTU</a:t>
            </a:r>
            <a:r>
              <a:rPr lang="es-VE" dirty="0" smtClean="0">
                <a:solidFill>
                  <a:schemeClr val="tx1"/>
                </a:solidFill>
                <a:latin typeface="+mj-lt"/>
              </a:rPr>
              <a:t>.</a:t>
            </a:r>
          </a:p>
          <a:p>
            <a:pPr marL="285750" indent="-285750" algn="just">
              <a:buFontTx/>
              <a:buChar char="-"/>
            </a:pPr>
            <a:r>
              <a:rPr lang="es-VE" dirty="0" smtClean="0">
                <a:latin typeface="+mj-lt"/>
              </a:rPr>
              <a:t>Instrumento</a:t>
            </a:r>
            <a:r>
              <a:rPr lang="es-VE" dirty="0" smtClean="0">
                <a:latin typeface="+mj-lt"/>
              </a:rPr>
              <a:t>: </a:t>
            </a:r>
            <a:r>
              <a:rPr lang="es-VE" dirty="0" err="1" smtClean="0">
                <a:latin typeface="+mj-lt"/>
              </a:rPr>
              <a:t>Turbidímetro</a:t>
            </a:r>
            <a:r>
              <a:rPr lang="es-VE" dirty="0" smtClean="0">
                <a:latin typeface="+mj-lt"/>
              </a:rPr>
              <a:t>.</a:t>
            </a:r>
            <a:endParaRPr lang="es-VE" dirty="0">
              <a:solidFill>
                <a:schemeClr val="tx1"/>
              </a:solidFill>
              <a:latin typeface="+mj-lt"/>
            </a:endParaRPr>
          </a:p>
        </p:txBody>
      </p:sp>
      <p:sp>
        <p:nvSpPr>
          <p:cNvPr id="7" name="6 Rectángulo"/>
          <p:cNvSpPr/>
          <p:nvPr/>
        </p:nvSpPr>
        <p:spPr>
          <a:xfrm>
            <a:off x="755576" y="3258269"/>
            <a:ext cx="7560840" cy="1538883"/>
          </a:xfrm>
          <a:prstGeom prst="rect">
            <a:avLst/>
          </a:prstGeom>
          <a:noFill/>
          <a:ln>
            <a:solidFill>
              <a:schemeClr val="accent5">
                <a:lumMod val="20000"/>
                <a:lumOff val="80000"/>
              </a:schemeClr>
            </a:solidFill>
          </a:ln>
        </p:spPr>
        <p:txBody>
          <a:bodyPr wrap="square" rtlCol="0">
            <a:spAutoFit/>
          </a:bodyPr>
          <a:lstStyle/>
          <a:p>
            <a:pPr algn="just"/>
            <a:r>
              <a:rPr lang="es-VE" sz="2000" b="1" dirty="0" smtClean="0">
                <a:solidFill>
                  <a:schemeClr val="tx2">
                    <a:lumMod val="75000"/>
                  </a:schemeClr>
                </a:solidFill>
                <a:latin typeface="+mj-lt"/>
              </a:rPr>
              <a:t>Color Aparente</a:t>
            </a:r>
            <a:r>
              <a:rPr lang="es-VE" sz="2000" dirty="0" smtClean="0">
                <a:solidFill>
                  <a:schemeClr val="tx2">
                    <a:lumMod val="75000"/>
                  </a:schemeClr>
                </a:solidFill>
                <a:latin typeface="+mj-lt"/>
              </a:rPr>
              <a:t>:</a:t>
            </a:r>
          </a:p>
          <a:p>
            <a:pPr marL="271463" indent="-271463" algn="just">
              <a:buFont typeface="Calibri" panose="020F0502020204030204" pitchFamily="34" charset="0"/>
              <a:buChar char="‐"/>
            </a:pPr>
            <a:r>
              <a:rPr lang="es-VE" dirty="0" smtClean="0">
                <a:latin typeface="+mj-lt"/>
              </a:rPr>
              <a:t>Depende tanto </a:t>
            </a:r>
            <a:r>
              <a:rPr lang="es-VE" dirty="0">
                <a:latin typeface="+mj-lt"/>
              </a:rPr>
              <a:t>de las sustancias que se encuentren </a:t>
            </a:r>
            <a:r>
              <a:rPr lang="es-VE" dirty="0" smtClean="0">
                <a:latin typeface="+mj-lt"/>
              </a:rPr>
              <a:t>disueltas, como </a:t>
            </a:r>
            <a:r>
              <a:rPr lang="es-VE" dirty="0">
                <a:latin typeface="+mj-lt"/>
              </a:rPr>
              <a:t>de las </a:t>
            </a:r>
            <a:r>
              <a:rPr lang="es-VE" dirty="0" smtClean="0">
                <a:latin typeface="+mj-lt"/>
              </a:rPr>
              <a:t>partículas </a:t>
            </a:r>
            <a:r>
              <a:rPr lang="es-VE" dirty="0">
                <a:latin typeface="+mj-lt"/>
              </a:rPr>
              <a:t>que se encuentren en </a:t>
            </a:r>
            <a:r>
              <a:rPr lang="es-VE" dirty="0" smtClean="0">
                <a:latin typeface="+mj-lt"/>
              </a:rPr>
              <a:t>suspensión.</a:t>
            </a:r>
            <a:endParaRPr lang="es-VE" dirty="0" smtClean="0">
              <a:latin typeface="+mj-lt"/>
            </a:endParaRPr>
          </a:p>
          <a:p>
            <a:pPr marL="271463" indent="-271463" algn="just">
              <a:buFontTx/>
              <a:buChar char="-"/>
            </a:pPr>
            <a:r>
              <a:rPr lang="es-VE" dirty="0">
                <a:latin typeface="+mj-lt"/>
              </a:rPr>
              <a:t>A</a:t>
            </a:r>
            <a:r>
              <a:rPr lang="es-VE" dirty="0" smtClean="0">
                <a:latin typeface="+mj-lt"/>
              </a:rPr>
              <a:t>guas </a:t>
            </a:r>
            <a:r>
              <a:rPr lang="es-VE" dirty="0" smtClean="0">
                <a:latin typeface="+mj-lt"/>
              </a:rPr>
              <a:t>potabilizadas menor a 15 PCU.</a:t>
            </a:r>
          </a:p>
          <a:p>
            <a:pPr marL="271463" indent="-271463" algn="just">
              <a:buFontTx/>
              <a:buChar char="-"/>
            </a:pPr>
            <a:r>
              <a:rPr lang="es-VE" dirty="0" smtClean="0">
                <a:latin typeface="+mj-lt"/>
              </a:rPr>
              <a:t>Instrumento: Espectrofotómetro.</a:t>
            </a:r>
            <a:endParaRPr lang="es-VE" dirty="0">
              <a:solidFill>
                <a:schemeClr val="tx1"/>
              </a:solidFill>
              <a:latin typeface="+mj-lt"/>
            </a:endParaRPr>
          </a:p>
        </p:txBody>
      </p:sp>
      <p:sp>
        <p:nvSpPr>
          <p:cNvPr id="8" name="7 Rectángulo"/>
          <p:cNvSpPr/>
          <p:nvPr/>
        </p:nvSpPr>
        <p:spPr>
          <a:xfrm>
            <a:off x="755576" y="5117564"/>
            <a:ext cx="7560840" cy="1231106"/>
          </a:xfrm>
          <a:prstGeom prst="rect">
            <a:avLst/>
          </a:prstGeom>
          <a:noFill/>
          <a:ln>
            <a:solidFill>
              <a:schemeClr val="accent5">
                <a:lumMod val="20000"/>
                <a:lumOff val="80000"/>
              </a:schemeClr>
            </a:solidFill>
          </a:ln>
        </p:spPr>
        <p:txBody>
          <a:bodyPr wrap="square" rtlCol="0">
            <a:spAutoFit/>
          </a:bodyPr>
          <a:lstStyle/>
          <a:p>
            <a:pPr algn="just"/>
            <a:r>
              <a:rPr lang="es-VE" sz="2000" b="1" dirty="0" smtClean="0">
                <a:solidFill>
                  <a:schemeClr val="tx2">
                    <a:lumMod val="75000"/>
                  </a:schemeClr>
                </a:solidFill>
                <a:latin typeface="+mj-lt"/>
              </a:rPr>
              <a:t>pH</a:t>
            </a:r>
            <a:r>
              <a:rPr lang="es-VE" sz="2000" dirty="0" smtClean="0">
                <a:solidFill>
                  <a:schemeClr val="tx2">
                    <a:lumMod val="75000"/>
                  </a:schemeClr>
                </a:solidFill>
                <a:latin typeface="+mj-lt"/>
              </a:rPr>
              <a:t>:</a:t>
            </a:r>
          </a:p>
          <a:p>
            <a:pPr marL="271463" indent="-271463" algn="just">
              <a:buFont typeface="Calibri" panose="020F0502020204030204" pitchFamily="34" charset="0"/>
              <a:buChar char="‐"/>
            </a:pPr>
            <a:r>
              <a:rPr lang="es-VE" dirty="0" smtClean="0">
                <a:latin typeface="+mj-lt"/>
              </a:rPr>
              <a:t>Grado </a:t>
            </a:r>
            <a:r>
              <a:rPr lang="es-VE" dirty="0">
                <a:latin typeface="+mj-lt"/>
              </a:rPr>
              <a:t>de acidez o basicidad de una </a:t>
            </a:r>
            <a:r>
              <a:rPr lang="es-VE" dirty="0" smtClean="0">
                <a:latin typeface="+mj-lt"/>
              </a:rPr>
              <a:t>solución.</a:t>
            </a:r>
            <a:endParaRPr lang="es-VE" dirty="0" smtClean="0">
              <a:latin typeface="+mj-lt"/>
            </a:endParaRPr>
          </a:p>
          <a:p>
            <a:pPr marL="271463" indent="-271463" algn="just">
              <a:buFontTx/>
              <a:buChar char="-"/>
            </a:pPr>
            <a:r>
              <a:rPr lang="es-VE" dirty="0" smtClean="0">
                <a:solidFill>
                  <a:schemeClr val="tx1"/>
                </a:solidFill>
                <a:latin typeface="+mj-lt"/>
              </a:rPr>
              <a:t>Valores entre 6,9 y 9.</a:t>
            </a:r>
          </a:p>
          <a:p>
            <a:pPr marL="271463" indent="-271463" algn="just">
              <a:buFontTx/>
              <a:buChar char="-"/>
            </a:pPr>
            <a:r>
              <a:rPr lang="es-VE" dirty="0" smtClean="0">
                <a:latin typeface="+mj-lt"/>
              </a:rPr>
              <a:t>Instrumento: pH-metro.</a:t>
            </a:r>
            <a:endParaRPr lang="es-VE" dirty="0">
              <a:solidFill>
                <a:schemeClr val="tx1"/>
              </a:solidFill>
              <a:latin typeface="+mj-lt"/>
            </a:endParaRPr>
          </a:p>
        </p:txBody>
      </p:sp>
      <p:sp>
        <p:nvSpPr>
          <p:cNvPr id="9" name="8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2721894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Prueba de Jarras</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9" name="8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
        <p:nvSpPr>
          <p:cNvPr id="3" name="2 Rectángulo"/>
          <p:cNvSpPr/>
          <p:nvPr/>
        </p:nvSpPr>
        <p:spPr>
          <a:xfrm>
            <a:off x="154966" y="882586"/>
            <a:ext cx="4158208" cy="1200329"/>
          </a:xfrm>
          <a:prstGeom prst="rect">
            <a:avLst/>
          </a:prstGeom>
        </p:spPr>
        <p:txBody>
          <a:bodyPr wrap="square">
            <a:spAutoFit/>
          </a:bodyPr>
          <a:lstStyle/>
          <a:p>
            <a:pPr algn="just"/>
            <a:r>
              <a:rPr lang="es-VE" dirty="0" smtClean="0"/>
              <a:t>Proporciona </a:t>
            </a:r>
            <a:r>
              <a:rPr lang="es-VE" dirty="0"/>
              <a:t>los </a:t>
            </a:r>
            <a:r>
              <a:rPr lang="es-VE" dirty="0" smtClean="0"/>
              <a:t>rangos óptimos </a:t>
            </a:r>
            <a:r>
              <a:rPr lang="es-VE" dirty="0"/>
              <a:t>de la dosis de coagulante </a:t>
            </a:r>
            <a:r>
              <a:rPr lang="es-VE" dirty="0" smtClean="0"/>
              <a:t>según las condiciones </a:t>
            </a:r>
            <a:r>
              <a:rPr lang="es-VE" dirty="0"/>
              <a:t>de agua a tratar, para llevar a </a:t>
            </a:r>
            <a:r>
              <a:rPr lang="es-VE" dirty="0" smtClean="0"/>
              <a:t>cabo la coagulación</a:t>
            </a:r>
            <a:endParaRPr lang="es-VE" dirty="0"/>
          </a:p>
        </p:txBody>
      </p:sp>
      <p:sp>
        <p:nvSpPr>
          <p:cNvPr id="4" name="3 Rectángulo"/>
          <p:cNvSpPr/>
          <p:nvPr/>
        </p:nvSpPr>
        <p:spPr>
          <a:xfrm>
            <a:off x="4572000" y="882586"/>
            <a:ext cx="4392488" cy="1477328"/>
          </a:xfrm>
          <a:prstGeom prst="rect">
            <a:avLst/>
          </a:prstGeom>
        </p:spPr>
        <p:txBody>
          <a:bodyPr wrap="square">
            <a:spAutoFit/>
          </a:bodyPr>
          <a:lstStyle/>
          <a:p>
            <a:pPr algn="just"/>
            <a:r>
              <a:rPr lang="es-VE" dirty="0" smtClean="0"/>
              <a:t>Simula </a:t>
            </a:r>
            <a:r>
              <a:rPr lang="es-VE" dirty="0"/>
              <a:t>las condiciones en que se realiza </a:t>
            </a:r>
            <a:r>
              <a:rPr lang="es-VE" dirty="0" smtClean="0"/>
              <a:t>el proceso </a:t>
            </a:r>
            <a:r>
              <a:rPr lang="es-VE" dirty="0"/>
              <a:t>de </a:t>
            </a:r>
            <a:r>
              <a:rPr lang="es-VE" dirty="0" smtClean="0"/>
              <a:t>coagulación, floculación y sedimentación, </a:t>
            </a:r>
            <a:r>
              <a:rPr lang="es-VE" dirty="0"/>
              <a:t>partiendo </a:t>
            </a:r>
            <a:r>
              <a:rPr lang="es-VE" dirty="0" smtClean="0"/>
              <a:t>de varias muestras </a:t>
            </a:r>
            <a:r>
              <a:rPr lang="es-VE" dirty="0"/>
              <a:t>de agua cruda </a:t>
            </a:r>
            <a:r>
              <a:rPr lang="es-VE" dirty="0" smtClean="0"/>
              <a:t>y añadiendo </a:t>
            </a:r>
            <a:r>
              <a:rPr lang="es-VE" dirty="0"/>
              <a:t>en cada muestra </a:t>
            </a:r>
            <a:r>
              <a:rPr lang="es-VE" dirty="0" smtClean="0"/>
              <a:t>dosis diferentes de coagulante.</a:t>
            </a:r>
            <a:endParaRPr lang="es-VE" dirty="0"/>
          </a:p>
        </p:txBody>
      </p:sp>
      <p:pic>
        <p:nvPicPr>
          <p:cNvPr id="2050" name="Picture 2" descr="D:\Documents\Tesis\digital-twin-prop\proyecto_YsisLacruz\figures\3jarr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803" y="2924944"/>
            <a:ext cx="5553075" cy="377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357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823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Unidad de Coagulación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7" name="6 Rectángulo"/>
          <p:cNvSpPr/>
          <p:nvPr/>
        </p:nvSpPr>
        <p:spPr>
          <a:xfrm>
            <a:off x="460374" y="3068960"/>
            <a:ext cx="2671466" cy="87716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Entrada</a:t>
            </a:r>
            <a:r>
              <a:rPr lang="es-VE" sz="1700" dirty="0" smtClean="0">
                <a:solidFill>
                  <a:schemeClr val="tx1"/>
                </a:solidFill>
                <a:latin typeface="Century Gothic" panose="020B0502020202020204" pitchFamily="34" charset="0"/>
              </a:rPr>
              <a:t>:</a:t>
            </a:r>
          </a:p>
          <a:p>
            <a:pPr algn="just"/>
            <a:r>
              <a:rPr lang="es-VE" sz="1700" dirty="0" smtClean="0">
                <a:solidFill>
                  <a:schemeClr val="tx1"/>
                </a:solidFill>
                <a:latin typeface="Century Gothic" panose="020B0502020202020204" pitchFamily="34" charset="0"/>
              </a:rPr>
              <a:t>Agua cruda, captada de una fuente.</a:t>
            </a:r>
            <a:endParaRPr lang="es-VE" sz="1700" dirty="0">
              <a:solidFill>
                <a:schemeClr val="tx1"/>
              </a:solidFill>
              <a:latin typeface="Century Gothic" panose="020B0502020202020204" pitchFamily="34" charset="0"/>
            </a:endParaRPr>
          </a:p>
        </p:txBody>
      </p:sp>
      <p:sp>
        <p:nvSpPr>
          <p:cNvPr id="8" name="7 Rectángulo"/>
          <p:cNvSpPr/>
          <p:nvPr/>
        </p:nvSpPr>
        <p:spPr>
          <a:xfrm>
            <a:off x="1187624" y="4365104"/>
            <a:ext cx="6626290" cy="1923604"/>
          </a:xfrm>
          <a:prstGeom prst="rect">
            <a:avLst/>
          </a:prstGeom>
          <a:noFill/>
          <a:ln>
            <a:solidFill>
              <a:schemeClr val="accent6">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Proceso</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Se trata de realizar una mezcla rápida mientras se añaden los químicos coagulantes.</a:t>
            </a:r>
          </a:p>
          <a:p>
            <a:pPr algn="just"/>
            <a:r>
              <a:rPr lang="es-VE" sz="1700" dirty="0" smtClean="0">
                <a:solidFill>
                  <a:schemeClr val="tx1"/>
                </a:solidFill>
                <a:latin typeface="Century Gothic" panose="020B0502020202020204" pitchFamily="34" charset="0"/>
              </a:rPr>
              <a:t>El tiempo de residencia es corto, dependerá del flujo de entrada adecuado al resalto hidráulico existente.</a:t>
            </a:r>
          </a:p>
          <a:p>
            <a:pPr algn="just"/>
            <a:r>
              <a:rPr lang="es-VE" sz="1700" dirty="0" smtClean="0">
                <a:latin typeface="Century Gothic" panose="020B0502020202020204" pitchFamily="34" charset="0"/>
              </a:rPr>
              <a:t>Los químicos permiten la reacción de las partículas coloidales.</a:t>
            </a:r>
            <a:endParaRPr lang="es-VE" sz="1700" dirty="0" smtClean="0">
              <a:solidFill>
                <a:schemeClr val="tx1"/>
              </a:solidFill>
              <a:latin typeface="Century Gothic" panose="020B0502020202020204" pitchFamily="34" charset="0"/>
            </a:endParaRPr>
          </a:p>
        </p:txBody>
      </p:sp>
      <p:sp>
        <p:nvSpPr>
          <p:cNvPr id="9" name="8 Rectángulo"/>
          <p:cNvSpPr/>
          <p:nvPr/>
        </p:nvSpPr>
        <p:spPr>
          <a:xfrm>
            <a:off x="6012160" y="3020988"/>
            <a:ext cx="2680926" cy="87716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Salida</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Agua con químicos coagulantes</a:t>
            </a:r>
            <a:endParaRPr lang="es-VE" sz="1700" dirty="0">
              <a:solidFill>
                <a:schemeClr val="tx1"/>
              </a:solidFill>
              <a:latin typeface="Century Gothic" panose="020B0502020202020204" pitchFamily="34" charset="0"/>
            </a:endParaRPr>
          </a:p>
        </p:txBody>
      </p:sp>
      <p:pic>
        <p:nvPicPr>
          <p:cNvPr id="10" name="9 Imagen" descr="Imagen relacionada"/>
          <p:cNvPicPr/>
          <p:nvPr/>
        </p:nvPicPr>
        <p:blipFill rotWithShape="1">
          <a:blip r:embed="rId2">
            <a:extLst>
              <a:ext uri="{28A0092B-C50C-407E-A947-70E740481C1C}">
                <a14:useLocalDpi xmlns:a14="http://schemas.microsoft.com/office/drawing/2010/main" val="0"/>
              </a:ext>
            </a:extLst>
          </a:blip>
          <a:srcRect t="23039"/>
          <a:stretch/>
        </p:blipFill>
        <p:spPr bwMode="auto">
          <a:xfrm>
            <a:off x="2843808" y="836712"/>
            <a:ext cx="3473014" cy="2184275"/>
          </a:xfrm>
          <a:prstGeom prst="rect">
            <a:avLst/>
          </a:prstGeom>
          <a:noFill/>
          <a:ln>
            <a:noFill/>
          </a:ln>
        </p:spPr>
      </p:pic>
      <p:sp>
        <p:nvSpPr>
          <p:cNvPr id="12" name="11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4046959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5" name="4 Grupo"/>
          <p:cNvGrpSpPr/>
          <p:nvPr/>
        </p:nvGrpSpPr>
        <p:grpSpPr>
          <a:xfrm>
            <a:off x="4461916" y="188640"/>
            <a:ext cx="3905414" cy="6669360"/>
            <a:chOff x="4461916" y="188640"/>
            <a:chExt cx="3905414"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 name="1 Conector"/>
            <p:cNvSpPr/>
            <p:nvPr/>
          </p:nvSpPr>
          <p:spPr>
            <a:xfrm>
              <a:off x="4471527" y="354794"/>
              <a:ext cx="201898" cy="220420"/>
            </a:xfrm>
            <a:prstGeom prst="flowChartConnector">
              <a:avLst/>
            </a:prstGeom>
            <a:noFill/>
            <a:ln w="38100">
              <a:solidFill>
                <a:srgbClr val="0070C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3567850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2300" dirty="0" smtClean="0">
                <a:solidFill>
                  <a:schemeClr val="tx2">
                    <a:lumMod val="75000"/>
                  </a:schemeClr>
                </a:solidFill>
                <a:latin typeface="Gill Sans MT" panose="020B0502020104020203" pitchFamily="34" charset="0"/>
              </a:rPr>
              <a:t>Condiciones de Operación de la Unidad de Coagulación</a:t>
            </a:r>
            <a:endParaRPr lang="es-VE" sz="23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graphicFrame>
        <p:nvGraphicFramePr>
          <p:cNvPr id="12" name="11 Tabla"/>
          <p:cNvGraphicFramePr>
            <a:graphicFrameLocks noGrp="1"/>
          </p:cNvGraphicFramePr>
          <p:nvPr>
            <p:extLst>
              <p:ext uri="{D42A27DB-BD31-4B8C-83A1-F6EECF244321}">
                <p14:modId xmlns:p14="http://schemas.microsoft.com/office/powerpoint/2010/main" val="118047378"/>
              </p:ext>
            </p:extLst>
          </p:nvPr>
        </p:nvGraphicFramePr>
        <p:xfrm>
          <a:off x="307976" y="1052736"/>
          <a:ext cx="8512496" cy="5150466"/>
        </p:xfrm>
        <a:graphic>
          <a:graphicData uri="http://schemas.openxmlformats.org/drawingml/2006/table">
            <a:tbl>
              <a:tblPr bandRow="1">
                <a:tableStyleId>{5FD0F851-EC5A-4D38-B0AD-8093EC10F338}</a:tableStyleId>
              </a:tblPr>
              <a:tblGrid>
                <a:gridCol w="1527720"/>
                <a:gridCol w="2016224"/>
                <a:gridCol w="2664296"/>
                <a:gridCol w="2304256"/>
              </a:tblGrid>
              <a:tr h="612695">
                <a:tc>
                  <a:txBody>
                    <a:bodyPr/>
                    <a:lstStyle/>
                    <a:p>
                      <a:pPr algn="r"/>
                      <a:r>
                        <a:rPr lang="es-VE" dirty="0" smtClean="0"/>
                        <a:t>Estado</a:t>
                      </a:r>
                    </a:p>
                    <a:p>
                      <a:r>
                        <a:rPr lang="es-VE" dirty="0" smtClean="0"/>
                        <a:t>Condición</a:t>
                      </a:r>
                      <a:endParaRPr lang="es-VE" dirty="0"/>
                    </a:p>
                  </a:txBody>
                  <a:tcPr anchor="b">
                    <a:lnTlToBr w="12700" cap="flat" cmpd="sng" algn="ctr">
                      <a:solidFill>
                        <a:schemeClr val="tx1"/>
                      </a:solidFill>
                      <a:prstDash val="solid"/>
                      <a:round/>
                      <a:headEnd type="none" w="med" len="med"/>
                      <a:tailEnd type="none" w="med" len="med"/>
                    </a:lnTlToBr>
                  </a:tcPr>
                </a:tc>
                <a:tc>
                  <a:txBody>
                    <a:bodyPr/>
                    <a:lstStyle/>
                    <a:p>
                      <a:pPr algn="ctr"/>
                      <a:r>
                        <a:rPr lang="es-VE" dirty="0" smtClean="0"/>
                        <a:t>Flujo</a:t>
                      </a:r>
                      <a:endParaRPr lang="es-VE" dirty="0"/>
                    </a:p>
                  </a:txBody>
                  <a:tcPr anchor="ctr"/>
                </a:tc>
                <a:tc>
                  <a:txBody>
                    <a:bodyPr/>
                    <a:lstStyle/>
                    <a:p>
                      <a:pPr algn="ctr"/>
                      <a:r>
                        <a:rPr lang="es-VE" dirty="0" smtClean="0"/>
                        <a:t>Recursos</a:t>
                      </a:r>
                      <a:endParaRPr lang="es-VE" dirty="0"/>
                    </a:p>
                  </a:txBody>
                  <a:tcPr anchor="ctr"/>
                </a:tc>
                <a:tc>
                  <a:txBody>
                    <a:bodyPr/>
                    <a:lstStyle/>
                    <a:p>
                      <a:pPr algn="ctr"/>
                      <a:r>
                        <a:rPr lang="es-VE" dirty="0" smtClean="0"/>
                        <a:t>Proceso</a:t>
                      </a:r>
                      <a:endParaRPr lang="es-VE" dirty="0"/>
                    </a:p>
                  </a:txBody>
                  <a:tcPr anchor="ctr"/>
                </a:tc>
              </a:tr>
              <a:tr h="1838086">
                <a:tc>
                  <a:txBody>
                    <a:bodyPr/>
                    <a:lstStyle/>
                    <a:p>
                      <a:r>
                        <a:rPr lang="es-VE" dirty="0" smtClean="0"/>
                        <a:t>Normal</a:t>
                      </a:r>
                      <a:endParaRPr lang="es-VE" dirty="0"/>
                    </a:p>
                  </a:txBody>
                  <a:tcPr anchor="ctr"/>
                </a:tc>
                <a:tc>
                  <a:txBody>
                    <a:bodyPr/>
                    <a:lstStyle/>
                    <a:p>
                      <a:r>
                        <a:rPr lang="es-VE" sz="1700" dirty="0" err="1" smtClean="0"/>
                        <a:t>Qi</a:t>
                      </a:r>
                      <a:r>
                        <a:rPr lang="es-VE" sz="1700" baseline="0" dirty="0" smtClean="0"/>
                        <a:t> </a:t>
                      </a:r>
                      <a:r>
                        <a:rPr lang="es-VE" sz="1700" baseline="0" dirty="0" smtClean="0">
                          <a:sym typeface="Symbol"/>
                        </a:rPr>
                        <a:t> </a:t>
                      </a:r>
                      <a:r>
                        <a:rPr lang="es-VE" sz="1700" baseline="0" dirty="0" err="1" smtClean="0">
                          <a:sym typeface="Symbol"/>
                        </a:rPr>
                        <a:t>Qp</a:t>
                      </a:r>
                      <a:r>
                        <a:rPr lang="es-VE" sz="1700" baseline="0" dirty="0" smtClean="0">
                          <a:sym typeface="Symbol"/>
                        </a:rPr>
                        <a:t>  </a:t>
                      </a:r>
                      <a:r>
                        <a:rPr lang="es-VE" sz="1700" baseline="0" dirty="0" err="1" smtClean="0">
                          <a:sym typeface="Symbol"/>
                        </a:rPr>
                        <a:t>Qo</a:t>
                      </a:r>
                      <a:endParaRPr lang="es-VE" sz="1700" baseline="0" dirty="0" smtClean="0">
                        <a:sym typeface="Symbol"/>
                      </a:endParaRPr>
                    </a:p>
                    <a:p>
                      <a:r>
                        <a:rPr lang="es-VE" sz="1700" dirty="0" smtClean="0"/>
                        <a:t>NTU &lt; 100</a:t>
                      </a:r>
                    </a:p>
                    <a:p>
                      <a:r>
                        <a:rPr lang="es-VE" sz="1700" dirty="0" smtClean="0"/>
                        <a:t>6,5 &lt; pH &lt;</a:t>
                      </a:r>
                      <a:r>
                        <a:rPr lang="es-VE" sz="1700" baseline="0" dirty="0" smtClean="0"/>
                        <a:t> 9</a:t>
                      </a:r>
                    </a:p>
                    <a:p>
                      <a:endParaRPr lang="es-VE" sz="1700" dirty="0"/>
                    </a:p>
                  </a:txBody>
                  <a:tcPr/>
                </a:tc>
                <a:tc>
                  <a:txBody>
                    <a:bodyPr/>
                    <a:lstStyle/>
                    <a:p>
                      <a:pPr algn="just"/>
                      <a:r>
                        <a:rPr lang="es-VE" sz="1500" dirty="0" smtClean="0"/>
                        <a:t>Cantidad</a:t>
                      </a:r>
                      <a:r>
                        <a:rPr lang="es-VE" sz="1500" baseline="0" dirty="0" smtClean="0"/>
                        <a:t> suficiente de químicos para adicionar.</a:t>
                      </a:r>
                    </a:p>
                    <a:p>
                      <a:pPr algn="just"/>
                      <a:r>
                        <a:rPr lang="es-VE" sz="1500" baseline="0" dirty="0" smtClean="0"/>
                        <a:t>Sensores funcionales (recurso humano o tecnológico).</a:t>
                      </a:r>
                    </a:p>
                    <a:p>
                      <a:pPr algn="just"/>
                      <a:r>
                        <a:rPr lang="es-VE" sz="1500" dirty="0" smtClean="0"/>
                        <a:t>Válvula</a:t>
                      </a:r>
                      <a:r>
                        <a:rPr lang="es-VE" sz="1500" baseline="0" dirty="0" smtClean="0"/>
                        <a:t> de salida abierta, en funcionamiento.</a:t>
                      </a:r>
                    </a:p>
                    <a:p>
                      <a:pPr algn="just"/>
                      <a:r>
                        <a:rPr lang="es-VE" sz="1500" baseline="0" dirty="0" smtClean="0"/>
                        <a:t>Válvula de entrada abierta, en funcionamiento.</a:t>
                      </a:r>
                    </a:p>
                  </a:txBody>
                  <a:tcPr/>
                </a:tc>
                <a:tc>
                  <a:txBody>
                    <a:bodyPr/>
                    <a:lstStyle/>
                    <a:p>
                      <a:pPr algn="just"/>
                      <a:r>
                        <a:rPr lang="es-VE" sz="1700" dirty="0" smtClean="0"/>
                        <a:t>Cantidad</a:t>
                      </a:r>
                      <a:r>
                        <a:rPr lang="es-VE" sz="1700" baseline="0" dirty="0" smtClean="0"/>
                        <a:t> de coagulante adecuada.</a:t>
                      </a:r>
                      <a:endParaRPr lang="es-VE" sz="1700" dirty="0"/>
                    </a:p>
                  </a:txBody>
                  <a:tcPr/>
                </a:tc>
              </a:tr>
              <a:tr h="1619266">
                <a:tc>
                  <a:txBody>
                    <a:bodyPr/>
                    <a:lstStyle/>
                    <a:p>
                      <a:r>
                        <a:rPr lang="es-VE" dirty="0" smtClean="0"/>
                        <a:t>Degradado</a:t>
                      </a:r>
                      <a:endParaRPr lang="es-VE" dirty="0"/>
                    </a:p>
                  </a:txBody>
                  <a:tcPr anchor="ctr"/>
                </a:tc>
                <a:tc>
                  <a:txBody>
                    <a:bodyPr/>
                    <a:lstStyle/>
                    <a:p>
                      <a:r>
                        <a:rPr lang="es-VE" sz="1700" dirty="0" err="1" smtClean="0"/>
                        <a:t>Qi</a:t>
                      </a:r>
                      <a:r>
                        <a:rPr lang="es-VE" sz="1700" dirty="0" smtClean="0"/>
                        <a:t> &lt;&lt;</a:t>
                      </a:r>
                      <a:r>
                        <a:rPr lang="es-VE" sz="1700" baseline="0" dirty="0" smtClean="0"/>
                        <a:t> </a:t>
                      </a:r>
                      <a:r>
                        <a:rPr lang="es-VE" sz="1700" baseline="0" dirty="0" err="1" smtClean="0"/>
                        <a:t>Qp</a:t>
                      </a:r>
                      <a:r>
                        <a:rPr lang="es-VE" sz="1700" baseline="0" dirty="0" smtClean="0"/>
                        <a:t>, </a:t>
                      </a:r>
                      <a:r>
                        <a:rPr lang="es-VE" sz="1700" baseline="0" dirty="0" err="1" smtClean="0"/>
                        <a:t>Qi</a:t>
                      </a:r>
                      <a:r>
                        <a:rPr lang="es-VE" sz="1700" baseline="0" dirty="0" smtClean="0"/>
                        <a:t> &gt;&gt; </a:t>
                      </a:r>
                      <a:r>
                        <a:rPr lang="es-VE" sz="1700" baseline="0" dirty="0" err="1" smtClean="0"/>
                        <a:t>Qp</a:t>
                      </a:r>
                      <a:endParaRPr lang="es-VE" sz="1700" baseline="0" dirty="0" smtClean="0"/>
                    </a:p>
                    <a:p>
                      <a:r>
                        <a:rPr lang="es-VE" sz="1700" baseline="0" dirty="0" err="1" smtClean="0"/>
                        <a:t>Qo</a:t>
                      </a:r>
                      <a:r>
                        <a:rPr lang="es-VE" sz="1700" baseline="0" dirty="0" smtClean="0"/>
                        <a:t> </a:t>
                      </a:r>
                      <a:r>
                        <a:rPr lang="es-VE" sz="1700" dirty="0" smtClean="0"/>
                        <a:t>&lt;&lt;</a:t>
                      </a:r>
                      <a:r>
                        <a:rPr lang="es-VE" sz="1700" baseline="0" dirty="0" smtClean="0"/>
                        <a:t> </a:t>
                      </a:r>
                      <a:r>
                        <a:rPr lang="es-VE" sz="1700" baseline="0" dirty="0" err="1" smtClean="0"/>
                        <a:t>Qp</a:t>
                      </a:r>
                      <a:r>
                        <a:rPr lang="es-VE" sz="1700" baseline="0" dirty="0" smtClean="0"/>
                        <a:t>, </a:t>
                      </a:r>
                      <a:r>
                        <a:rPr lang="es-VE" sz="1700" baseline="0" dirty="0" err="1" smtClean="0"/>
                        <a:t>Qo</a:t>
                      </a:r>
                      <a:r>
                        <a:rPr lang="es-VE" sz="1700" baseline="0" dirty="0" smtClean="0"/>
                        <a:t> &gt;&gt; </a:t>
                      </a:r>
                      <a:r>
                        <a:rPr lang="es-VE" sz="1700" baseline="0" dirty="0" err="1" smtClean="0"/>
                        <a:t>Qp</a:t>
                      </a:r>
                      <a:endParaRPr lang="es-VE" sz="1700" baseline="0" dirty="0" smtClean="0"/>
                    </a:p>
                    <a:p>
                      <a:r>
                        <a:rPr lang="es-VE" sz="1700" baseline="0" dirty="0" smtClean="0"/>
                        <a:t>NTU &gt; 100</a:t>
                      </a:r>
                    </a:p>
                    <a:p>
                      <a:r>
                        <a:rPr lang="es-VE" sz="1700" baseline="0" dirty="0" smtClean="0"/>
                        <a:t>pH &lt; 6,5 , pH &gt; 9</a:t>
                      </a:r>
                    </a:p>
                  </a:txBody>
                  <a:tcPr/>
                </a:tc>
                <a:tc>
                  <a:txBody>
                    <a:bodyPr/>
                    <a:lstStyle/>
                    <a:p>
                      <a:pPr algn="just"/>
                      <a:r>
                        <a:rPr lang="es-VE" sz="1500" dirty="0" smtClean="0"/>
                        <a:t>Cantidad limitada o nula de químicos para adicionar.</a:t>
                      </a:r>
                    </a:p>
                    <a:p>
                      <a:pPr algn="just"/>
                      <a:r>
                        <a:rPr lang="es-VE" sz="1500" dirty="0" smtClean="0"/>
                        <a:t>Sensores en falla</a:t>
                      </a:r>
                      <a:r>
                        <a:rPr lang="es-VE" sz="1500" baseline="0" dirty="0" smtClean="0"/>
                        <a:t> (falta de personal, falla en dispositivos)</a:t>
                      </a:r>
                    </a:p>
                    <a:p>
                      <a:pPr algn="just"/>
                      <a:r>
                        <a:rPr lang="es-VE" sz="1500" baseline="0" dirty="0" smtClean="0"/>
                        <a:t>Válvulas con fallas mecánicas, sin interrupción total de flujo.</a:t>
                      </a:r>
                    </a:p>
                    <a:p>
                      <a:pPr algn="just"/>
                      <a:r>
                        <a:rPr lang="es-VE" sz="1500" baseline="0" dirty="0" smtClean="0"/>
                        <a:t>Mantenimiento de la unidad.</a:t>
                      </a:r>
                      <a:endParaRPr lang="es-VE" sz="1500" dirty="0"/>
                    </a:p>
                  </a:txBody>
                  <a:tcPr/>
                </a:tc>
                <a:tc>
                  <a:txBody>
                    <a:bodyPr/>
                    <a:lstStyle/>
                    <a:p>
                      <a:pPr algn="just"/>
                      <a:r>
                        <a:rPr lang="es-VE" sz="1700" baseline="0" dirty="0" smtClean="0"/>
                        <a:t>Cantidad de coagulante fuera del rango ideal.</a:t>
                      </a:r>
                      <a:endParaRPr lang="es-VE" sz="1700" dirty="0"/>
                    </a:p>
                  </a:txBody>
                  <a:tcPr/>
                </a:tc>
              </a:tr>
              <a:tr h="898506">
                <a:tc>
                  <a:txBody>
                    <a:bodyPr/>
                    <a:lstStyle/>
                    <a:p>
                      <a:r>
                        <a:rPr lang="es-VE" dirty="0" smtClean="0"/>
                        <a:t>Falla</a:t>
                      </a:r>
                      <a:endParaRPr lang="es-VE" dirty="0"/>
                    </a:p>
                  </a:txBody>
                  <a:tcPr anchor="ctr"/>
                </a:tc>
                <a:tc>
                  <a:txBody>
                    <a:bodyPr/>
                    <a:lstStyle/>
                    <a:p>
                      <a:r>
                        <a:rPr lang="es-VE" sz="1700" dirty="0" err="1" smtClean="0"/>
                        <a:t>Qi</a:t>
                      </a:r>
                      <a:r>
                        <a:rPr lang="es-VE" sz="1700" dirty="0" smtClean="0"/>
                        <a:t> </a:t>
                      </a:r>
                      <a:r>
                        <a:rPr lang="es-VE" sz="1700" baseline="0" dirty="0" smtClean="0">
                          <a:sym typeface="Symbol"/>
                        </a:rPr>
                        <a:t> 0</a:t>
                      </a:r>
                      <a:endParaRPr lang="es-VE" sz="1700" dirty="0"/>
                    </a:p>
                  </a:txBody>
                  <a:tcPr/>
                </a:tc>
                <a:tc>
                  <a:txBody>
                    <a:bodyPr/>
                    <a:lstStyle/>
                    <a:p>
                      <a:pPr algn="just"/>
                      <a:r>
                        <a:rPr lang="es-VE" sz="1500" dirty="0" smtClean="0"/>
                        <a:t>Válvula de entrada en falla, interrupción del</a:t>
                      </a:r>
                      <a:r>
                        <a:rPr lang="es-VE" sz="1500" baseline="0" dirty="0" smtClean="0"/>
                        <a:t> flujo.</a:t>
                      </a:r>
                      <a:endParaRPr lang="es-VE" sz="1500" dirty="0"/>
                    </a:p>
                  </a:txBody>
                  <a:tcPr/>
                </a:tc>
                <a:tc>
                  <a:txBody>
                    <a:bodyPr/>
                    <a:lstStyle/>
                    <a:p>
                      <a:pPr algn="just"/>
                      <a:endParaRPr lang="es-VE" sz="1700" dirty="0"/>
                    </a:p>
                  </a:txBody>
                  <a:tcPr/>
                </a:tc>
              </a:tr>
            </a:tbl>
          </a:graphicData>
        </a:graphic>
      </p:graphicFrame>
      <p:sp>
        <p:nvSpPr>
          <p:cNvPr id="13" name="12 CuadroTexto"/>
          <p:cNvSpPr txBox="1"/>
          <p:nvPr/>
        </p:nvSpPr>
        <p:spPr>
          <a:xfrm>
            <a:off x="307975" y="6342392"/>
            <a:ext cx="2723310" cy="369332"/>
          </a:xfrm>
          <a:prstGeom prst="rect">
            <a:avLst/>
          </a:prstGeom>
          <a:noFill/>
        </p:spPr>
        <p:txBody>
          <a:bodyPr wrap="none" rtlCol="0">
            <a:spAutoFit/>
          </a:bodyPr>
          <a:lstStyle/>
          <a:p>
            <a:r>
              <a:rPr lang="es-VE" dirty="0" err="1" smtClean="0"/>
              <a:t>Qp</a:t>
            </a:r>
            <a:r>
              <a:rPr lang="es-VE" dirty="0" smtClean="0"/>
              <a:t> = Caudal de producción</a:t>
            </a:r>
            <a:endParaRPr lang="es-VE" dirty="0"/>
          </a:p>
        </p:txBody>
      </p:sp>
      <p:sp>
        <p:nvSpPr>
          <p:cNvPr id="7" name="6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8675368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823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Unidad de Floculación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7" name="6 Rectángulo"/>
          <p:cNvSpPr/>
          <p:nvPr/>
        </p:nvSpPr>
        <p:spPr>
          <a:xfrm>
            <a:off x="460374" y="3068960"/>
            <a:ext cx="2671466" cy="87716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Entrada</a:t>
            </a:r>
            <a:r>
              <a:rPr lang="es-VE" sz="1700" dirty="0" smtClean="0">
                <a:solidFill>
                  <a:schemeClr val="tx1"/>
                </a:solidFill>
                <a:latin typeface="Century Gothic" panose="020B0502020202020204" pitchFamily="34" charset="0"/>
              </a:rPr>
              <a:t>:</a:t>
            </a:r>
          </a:p>
          <a:p>
            <a:pPr algn="just"/>
            <a:r>
              <a:rPr lang="es-VE" sz="1700" dirty="0" smtClean="0">
                <a:solidFill>
                  <a:schemeClr val="tx1"/>
                </a:solidFill>
                <a:latin typeface="Century Gothic" panose="020B0502020202020204" pitchFamily="34" charset="0"/>
              </a:rPr>
              <a:t>Agua con coagulante + químicos añadidos.</a:t>
            </a:r>
            <a:endParaRPr lang="es-VE" sz="1700" dirty="0">
              <a:solidFill>
                <a:schemeClr val="tx1"/>
              </a:solidFill>
              <a:latin typeface="Century Gothic" panose="020B0502020202020204" pitchFamily="34" charset="0"/>
            </a:endParaRPr>
          </a:p>
        </p:txBody>
      </p:sp>
      <p:sp>
        <p:nvSpPr>
          <p:cNvPr id="8" name="7 Rectángulo"/>
          <p:cNvSpPr/>
          <p:nvPr/>
        </p:nvSpPr>
        <p:spPr>
          <a:xfrm>
            <a:off x="1187624" y="4365104"/>
            <a:ext cx="6626290" cy="1923604"/>
          </a:xfrm>
          <a:prstGeom prst="rect">
            <a:avLst/>
          </a:prstGeom>
          <a:noFill/>
          <a:ln>
            <a:solidFill>
              <a:schemeClr val="accent6">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Proceso</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Se realiza una mezcla lenta para permitir la aglomeración de partículas coloidales.</a:t>
            </a:r>
          </a:p>
          <a:p>
            <a:pPr algn="just"/>
            <a:r>
              <a:rPr lang="es-VE" sz="1700" dirty="0" smtClean="0">
                <a:solidFill>
                  <a:schemeClr val="tx1"/>
                </a:solidFill>
                <a:latin typeface="Century Gothic" panose="020B0502020202020204" pitchFamily="34" charset="0"/>
              </a:rPr>
              <a:t>Tiempo de retención entre 20 y 30 min, dependiendo del estudio de jarras.</a:t>
            </a:r>
          </a:p>
          <a:p>
            <a:pPr algn="just"/>
            <a:r>
              <a:rPr lang="es-VE" sz="1700" dirty="0" smtClean="0">
                <a:latin typeface="Century Gothic" panose="020B0502020202020204" pitchFamily="34" charset="0"/>
              </a:rPr>
              <a:t>Agitador mecánico en el caso de estudio, regulación de frecuencia según cálculos de gradiente.</a:t>
            </a:r>
            <a:endParaRPr lang="es-VE" sz="1700" dirty="0" smtClean="0">
              <a:solidFill>
                <a:schemeClr val="tx1"/>
              </a:solidFill>
              <a:latin typeface="Century Gothic" panose="020B0502020202020204" pitchFamily="34" charset="0"/>
            </a:endParaRPr>
          </a:p>
        </p:txBody>
      </p:sp>
      <p:sp>
        <p:nvSpPr>
          <p:cNvPr id="9" name="8 Rectángulo"/>
          <p:cNvSpPr/>
          <p:nvPr/>
        </p:nvSpPr>
        <p:spPr>
          <a:xfrm>
            <a:off x="6012160" y="3020988"/>
            <a:ext cx="2680926" cy="61555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Salida</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Agua con </a:t>
            </a:r>
            <a:r>
              <a:rPr lang="es-VE" sz="1700" dirty="0" err="1" smtClean="0">
                <a:latin typeface="Century Gothic" panose="020B0502020202020204" pitchFamily="34" charset="0"/>
              </a:rPr>
              <a:t>flóculos</a:t>
            </a:r>
            <a:r>
              <a:rPr lang="es-VE" sz="1700" dirty="0" smtClean="0">
                <a:latin typeface="Century Gothic" panose="020B0502020202020204" pitchFamily="34" charset="0"/>
              </a:rPr>
              <a:t>.</a:t>
            </a:r>
            <a:endParaRPr lang="es-VE" sz="1700" dirty="0">
              <a:solidFill>
                <a:schemeClr val="tx1"/>
              </a:solidFill>
              <a:latin typeface="Century Gothic" panose="020B0502020202020204" pitchFamily="34" charset="0"/>
            </a:endParaRPr>
          </a:p>
        </p:txBody>
      </p:sp>
      <p:pic>
        <p:nvPicPr>
          <p:cNvPr id="12290"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12430" t="36425" r="14921" b="20655"/>
          <a:stretch/>
        </p:blipFill>
        <p:spPr bwMode="auto">
          <a:xfrm>
            <a:off x="1954877" y="1052736"/>
            <a:ext cx="5397746" cy="1793725"/>
          </a:xfrm>
          <a:prstGeom prst="rect">
            <a:avLst/>
          </a:prstGeom>
          <a:noFill/>
          <a:extLst>
            <a:ext uri="{909E8E84-426E-40DD-AFC4-6F175D3DCCD1}">
              <a14:hiddenFill xmlns:a14="http://schemas.microsoft.com/office/drawing/2010/main">
                <a:solidFill>
                  <a:srgbClr val="FFFFFF"/>
                </a:solidFill>
              </a14:hiddenFill>
            </a:ext>
          </a:extLst>
        </p:spPr>
      </p:pic>
      <p:sp>
        <p:nvSpPr>
          <p:cNvPr id="11" name="10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3489337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2300" dirty="0" smtClean="0">
                <a:solidFill>
                  <a:schemeClr val="tx2">
                    <a:lumMod val="75000"/>
                  </a:schemeClr>
                </a:solidFill>
                <a:latin typeface="Gill Sans MT" panose="020B0502020104020203" pitchFamily="34" charset="0"/>
              </a:rPr>
              <a:t>Condiciones de Operación de la Unidad </a:t>
            </a:r>
            <a:r>
              <a:rPr lang="es-VE" sz="2300" dirty="0">
                <a:solidFill>
                  <a:schemeClr val="tx2">
                    <a:lumMod val="75000"/>
                  </a:schemeClr>
                </a:solidFill>
                <a:latin typeface="Gill Sans MT" panose="020B0502020104020203" pitchFamily="34" charset="0"/>
              </a:rPr>
              <a:t>de Floculación</a:t>
            </a: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graphicFrame>
        <p:nvGraphicFramePr>
          <p:cNvPr id="12" name="11 Tabla"/>
          <p:cNvGraphicFramePr>
            <a:graphicFrameLocks noGrp="1"/>
          </p:cNvGraphicFramePr>
          <p:nvPr>
            <p:extLst>
              <p:ext uri="{D42A27DB-BD31-4B8C-83A1-F6EECF244321}">
                <p14:modId xmlns:p14="http://schemas.microsoft.com/office/powerpoint/2010/main" val="1659794711"/>
              </p:ext>
            </p:extLst>
          </p:nvPr>
        </p:nvGraphicFramePr>
        <p:xfrm>
          <a:off x="307976" y="1052736"/>
          <a:ext cx="8512496" cy="5715000"/>
        </p:xfrm>
        <a:graphic>
          <a:graphicData uri="http://schemas.openxmlformats.org/drawingml/2006/table">
            <a:tbl>
              <a:tblPr bandRow="1">
                <a:tableStyleId>{5FD0F851-EC5A-4D38-B0AD-8093EC10F338}</a:tableStyleId>
              </a:tblPr>
              <a:tblGrid>
                <a:gridCol w="1527720"/>
                <a:gridCol w="2016224"/>
                <a:gridCol w="2664296"/>
                <a:gridCol w="2304256"/>
              </a:tblGrid>
              <a:tr h="612695">
                <a:tc>
                  <a:txBody>
                    <a:bodyPr/>
                    <a:lstStyle/>
                    <a:p>
                      <a:pPr algn="r"/>
                      <a:r>
                        <a:rPr lang="es-VE" dirty="0" smtClean="0"/>
                        <a:t>Estado</a:t>
                      </a:r>
                    </a:p>
                    <a:p>
                      <a:r>
                        <a:rPr lang="es-VE" dirty="0" smtClean="0"/>
                        <a:t>Condición</a:t>
                      </a:r>
                      <a:endParaRPr lang="es-VE" dirty="0"/>
                    </a:p>
                  </a:txBody>
                  <a:tcPr anchor="b">
                    <a:lnTlToBr w="12700" cap="flat" cmpd="sng" algn="ctr">
                      <a:solidFill>
                        <a:schemeClr val="tx1"/>
                      </a:solidFill>
                      <a:prstDash val="solid"/>
                      <a:round/>
                      <a:headEnd type="none" w="med" len="med"/>
                      <a:tailEnd type="none" w="med" len="med"/>
                    </a:lnTlToBr>
                  </a:tcPr>
                </a:tc>
                <a:tc>
                  <a:txBody>
                    <a:bodyPr/>
                    <a:lstStyle/>
                    <a:p>
                      <a:pPr algn="ctr"/>
                      <a:r>
                        <a:rPr lang="es-VE" dirty="0" smtClean="0"/>
                        <a:t>Flujo</a:t>
                      </a:r>
                      <a:endParaRPr lang="es-VE" dirty="0"/>
                    </a:p>
                  </a:txBody>
                  <a:tcPr anchor="ctr"/>
                </a:tc>
                <a:tc>
                  <a:txBody>
                    <a:bodyPr/>
                    <a:lstStyle/>
                    <a:p>
                      <a:pPr algn="ctr"/>
                      <a:r>
                        <a:rPr lang="es-VE" dirty="0" smtClean="0"/>
                        <a:t>Recursos</a:t>
                      </a:r>
                      <a:endParaRPr lang="es-VE" dirty="0"/>
                    </a:p>
                  </a:txBody>
                  <a:tcPr anchor="ctr"/>
                </a:tc>
                <a:tc>
                  <a:txBody>
                    <a:bodyPr/>
                    <a:lstStyle/>
                    <a:p>
                      <a:pPr algn="ctr"/>
                      <a:r>
                        <a:rPr lang="es-VE" dirty="0" smtClean="0"/>
                        <a:t>Proceso</a:t>
                      </a:r>
                      <a:endParaRPr lang="es-VE" dirty="0"/>
                    </a:p>
                  </a:txBody>
                  <a:tcPr anchor="ctr"/>
                </a:tc>
              </a:tr>
              <a:tr h="1838086">
                <a:tc>
                  <a:txBody>
                    <a:bodyPr/>
                    <a:lstStyle/>
                    <a:p>
                      <a:r>
                        <a:rPr lang="es-VE" dirty="0" smtClean="0"/>
                        <a:t>Normal</a:t>
                      </a:r>
                      <a:endParaRPr lang="es-VE" dirty="0"/>
                    </a:p>
                  </a:txBody>
                  <a:tcPr anchor="ctr"/>
                </a:tc>
                <a:tc>
                  <a:txBody>
                    <a:bodyPr/>
                    <a:lstStyle/>
                    <a:p>
                      <a:r>
                        <a:rPr lang="es-VE" sz="1700" dirty="0" err="1" smtClean="0"/>
                        <a:t>Qi</a:t>
                      </a:r>
                      <a:r>
                        <a:rPr lang="es-VE" sz="1700" baseline="0" dirty="0" smtClean="0"/>
                        <a:t> </a:t>
                      </a:r>
                      <a:r>
                        <a:rPr lang="es-VE" sz="1700" baseline="0" dirty="0" smtClean="0">
                          <a:sym typeface="Symbol"/>
                        </a:rPr>
                        <a:t> </a:t>
                      </a:r>
                      <a:r>
                        <a:rPr lang="es-VE" sz="1700" baseline="0" dirty="0" err="1" smtClean="0">
                          <a:sym typeface="Symbol"/>
                        </a:rPr>
                        <a:t>Qp</a:t>
                      </a:r>
                      <a:r>
                        <a:rPr lang="es-VE" sz="1700" baseline="0" dirty="0" smtClean="0">
                          <a:sym typeface="Symbol"/>
                        </a:rPr>
                        <a:t>  </a:t>
                      </a:r>
                      <a:r>
                        <a:rPr lang="es-VE" sz="1700" baseline="0" dirty="0" err="1" smtClean="0">
                          <a:sym typeface="Symbol"/>
                        </a:rPr>
                        <a:t>Qo</a:t>
                      </a:r>
                      <a:endParaRPr lang="es-VE" sz="1700" baseline="0" dirty="0" smtClean="0">
                        <a:sym typeface="Symbol"/>
                      </a:endParaRPr>
                    </a:p>
                    <a:p>
                      <a:r>
                        <a:rPr lang="es-VE" sz="1700" dirty="0" smtClean="0"/>
                        <a:t>NTU &lt; 100</a:t>
                      </a:r>
                    </a:p>
                    <a:p>
                      <a:r>
                        <a:rPr lang="es-VE" sz="1700" dirty="0" smtClean="0"/>
                        <a:t>6,5 &lt; pH &lt;</a:t>
                      </a:r>
                      <a:r>
                        <a:rPr lang="es-VE" sz="1700" baseline="0" dirty="0" smtClean="0"/>
                        <a:t> 9</a:t>
                      </a:r>
                    </a:p>
                    <a:p>
                      <a:r>
                        <a:rPr lang="es-VE" sz="1700" baseline="0" dirty="0" smtClean="0"/>
                        <a:t>Nivel del tanque adecuado.</a:t>
                      </a:r>
                    </a:p>
                    <a:p>
                      <a:endParaRPr lang="es-VE" sz="1700" dirty="0"/>
                    </a:p>
                  </a:txBody>
                  <a:tcPr/>
                </a:tc>
                <a:tc>
                  <a:txBody>
                    <a:bodyPr/>
                    <a:lstStyle/>
                    <a:p>
                      <a:pPr algn="just"/>
                      <a:r>
                        <a:rPr lang="es-VE" sz="1500" baseline="0" dirty="0" smtClean="0"/>
                        <a:t>Sensores funcionales (recurso humano o tecnológico).</a:t>
                      </a:r>
                    </a:p>
                    <a:p>
                      <a:pPr algn="just"/>
                      <a:r>
                        <a:rPr lang="es-VE" sz="1500" dirty="0" smtClean="0"/>
                        <a:t>Válvula</a:t>
                      </a:r>
                      <a:r>
                        <a:rPr lang="es-VE" sz="1500" baseline="0" dirty="0" smtClean="0"/>
                        <a:t> de salida abierta, en funcionamiento.</a:t>
                      </a:r>
                    </a:p>
                    <a:p>
                      <a:pPr algn="just"/>
                      <a:r>
                        <a:rPr lang="es-VE" sz="1500" baseline="0" dirty="0" smtClean="0"/>
                        <a:t>Válvula de entrada abierta, en funcionamiento.</a:t>
                      </a:r>
                    </a:p>
                    <a:p>
                      <a:pPr algn="just"/>
                      <a:r>
                        <a:rPr lang="es-VE" sz="1500" baseline="0" dirty="0" smtClean="0"/>
                        <a:t>Válvula de desagüe cerrada, en funcionamiento.</a:t>
                      </a:r>
                    </a:p>
                    <a:p>
                      <a:pPr algn="just"/>
                      <a:r>
                        <a:rPr lang="es-VE" sz="1500" baseline="0" dirty="0" smtClean="0"/>
                        <a:t>Mezclador mecánico en funcionamiento.</a:t>
                      </a:r>
                    </a:p>
                  </a:txBody>
                  <a:tcPr/>
                </a:tc>
                <a:tc>
                  <a:txBody>
                    <a:bodyPr/>
                    <a:lstStyle/>
                    <a:p>
                      <a:pPr algn="just"/>
                      <a:r>
                        <a:rPr lang="es-VE" sz="1700" dirty="0" smtClean="0"/>
                        <a:t>Cumplimiento</a:t>
                      </a:r>
                      <a:r>
                        <a:rPr lang="es-VE" sz="1700" baseline="0" dirty="0" smtClean="0"/>
                        <a:t> del gradiente de velocidad y tiempo de retención, según los cálculos.</a:t>
                      </a:r>
                      <a:endParaRPr lang="es-VE" sz="1700" dirty="0" smtClean="0"/>
                    </a:p>
                    <a:p>
                      <a:pPr algn="just"/>
                      <a:r>
                        <a:rPr lang="es-VE" sz="1700" dirty="0" smtClean="0"/>
                        <a:t>Formación de </a:t>
                      </a:r>
                      <a:r>
                        <a:rPr lang="es-VE" sz="1700" dirty="0" err="1" smtClean="0"/>
                        <a:t>flóculos</a:t>
                      </a:r>
                      <a:r>
                        <a:rPr lang="es-VE" sz="1700" dirty="0" smtClean="0"/>
                        <a:t>.</a:t>
                      </a:r>
                      <a:endParaRPr lang="es-VE" sz="1700" dirty="0"/>
                    </a:p>
                  </a:txBody>
                  <a:tcPr/>
                </a:tc>
              </a:tr>
              <a:tr h="1619266">
                <a:tc>
                  <a:txBody>
                    <a:bodyPr/>
                    <a:lstStyle/>
                    <a:p>
                      <a:r>
                        <a:rPr lang="es-VE" dirty="0" smtClean="0"/>
                        <a:t>Degradado</a:t>
                      </a:r>
                      <a:endParaRPr lang="es-VE" dirty="0"/>
                    </a:p>
                  </a:txBody>
                  <a:tcPr anchor="ctr"/>
                </a:tc>
                <a:tc>
                  <a:txBody>
                    <a:bodyPr/>
                    <a:lstStyle/>
                    <a:p>
                      <a:r>
                        <a:rPr lang="es-VE" sz="1700" dirty="0" err="1" smtClean="0"/>
                        <a:t>Qi</a:t>
                      </a:r>
                      <a:r>
                        <a:rPr lang="es-VE" sz="1700" dirty="0" smtClean="0"/>
                        <a:t> &lt;&lt;</a:t>
                      </a:r>
                      <a:r>
                        <a:rPr lang="es-VE" sz="1700" baseline="0" dirty="0" smtClean="0"/>
                        <a:t> </a:t>
                      </a:r>
                      <a:r>
                        <a:rPr lang="es-VE" sz="1700" baseline="0" dirty="0" err="1" smtClean="0"/>
                        <a:t>Qp</a:t>
                      </a:r>
                      <a:r>
                        <a:rPr lang="es-VE" sz="1700" baseline="0" dirty="0" smtClean="0"/>
                        <a:t>, </a:t>
                      </a:r>
                      <a:r>
                        <a:rPr lang="es-VE" sz="1700" baseline="0" dirty="0" err="1" smtClean="0"/>
                        <a:t>Qi</a:t>
                      </a:r>
                      <a:r>
                        <a:rPr lang="es-VE" sz="1700" baseline="0" dirty="0" smtClean="0"/>
                        <a:t> &gt;&gt; </a:t>
                      </a:r>
                      <a:r>
                        <a:rPr lang="es-VE" sz="1700" baseline="0" dirty="0" err="1" smtClean="0"/>
                        <a:t>Qp</a:t>
                      </a:r>
                      <a:endParaRPr lang="es-VE" sz="1700" baseline="0" dirty="0" smtClean="0"/>
                    </a:p>
                    <a:p>
                      <a:r>
                        <a:rPr lang="es-VE" sz="1700" baseline="0" dirty="0" err="1" smtClean="0"/>
                        <a:t>Qo</a:t>
                      </a:r>
                      <a:r>
                        <a:rPr lang="es-VE" sz="1700" baseline="0" dirty="0" smtClean="0"/>
                        <a:t> </a:t>
                      </a:r>
                      <a:r>
                        <a:rPr lang="es-VE" sz="1700" dirty="0" smtClean="0"/>
                        <a:t>&lt;&lt;</a:t>
                      </a:r>
                      <a:r>
                        <a:rPr lang="es-VE" sz="1700" baseline="0" dirty="0" smtClean="0"/>
                        <a:t> </a:t>
                      </a:r>
                      <a:r>
                        <a:rPr lang="es-VE" sz="1700" baseline="0" dirty="0" err="1" smtClean="0"/>
                        <a:t>Qp</a:t>
                      </a:r>
                      <a:r>
                        <a:rPr lang="es-VE" sz="1700" baseline="0" dirty="0" smtClean="0"/>
                        <a:t>, </a:t>
                      </a:r>
                      <a:r>
                        <a:rPr lang="es-VE" sz="1700" baseline="0" dirty="0" err="1" smtClean="0"/>
                        <a:t>Qo</a:t>
                      </a:r>
                      <a:r>
                        <a:rPr lang="es-VE" sz="1700" baseline="0" dirty="0" smtClean="0"/>
                        <a:t> &gt;&gt; </a:t>
                      </a:r>
                      <a:r>
                        <a:rPr lang="es-VE" sz="1700" baseline="0" dirty="0" err="1" smtClean="0"/>
                        <a:t>Qp</a:t>
                      </a:r>
                      <a:endParaRPr lang="es-VE" sz="1700" baseline="0" dirty="0" smtClean="0"/>
                    </a:p>
                    <a:p>
                      <a:r>
                        <a:rPr lang="es-VE" sz="1700" baseline="0" dirty="0" smtClean="0"/>
                        <a:t>NTU &gt; 100</a:t>
                      </a:r>
                    </a:p>
                    <a:p>
                      <a:r>
                        <a:rPr lang="es-VE" sz="1700" baseline="0" dirty="0" smtClean="0"/>
                        <a:t>pH &lt; 6,5 , pH &gt; 9</a:t>
                      </a:r>
                    </a:p>
                    <a:p>
                      <a:r>
                        <a:rPr lang="es-VE" sz="1700" baseline="0" dirty="0" smtClean="0"/>
                        <a:t>Nivel por debajo o por encima del ideal</a:t>
                      </a:r>
                    </a:p>
                  </a:txBody>
                  <a:tcPr/>
                </a:tc>
                <a:tc>
                  <a:txBody>
                    <a:bodyPr/>
                    <a:lstStyle/>
                    <a:p>
                      <a:pPr algn="just"/>
                      <a:r>
                        <a:rPr lang="es-VE" sz="1500" dirty="0" smtClean="0"/>
                        <a:t>Sensores en falla</a:t>
                      </a:r>
                      <a:r>
                        <a:rPr lang="es-VE" sz="1500" baseline="0" dirty="0" smtClean="0"/>
                        <a:t> (falta de personal, falla en dispositivos)</a:t>
                      </a:r>
                    </a:p>
                    <a:p>
                      <a:pPr algn="just"/>
                      <a:r>
                        <a:rPr lang="es-VE" sz="1500" baseline="0" dirty="0" smtClean="0"/>
                        <a:t>Válvulas con fallas mecánicas, sin interrupción total de flujo, o sin exceso de perdidas en el caso del desagüe.</a:t>
                      </a:r>
                    </a:p>
                    <a:p>
                      <a:pPr algn="just"/>
                      <a:r>
                        <a:rPr lang="es-VE" sz="1500" baseline="0" dirty="0" smtClean="0"/>
                        <a:t>Mantenimiento de la unidad.</a:t>
                      </a:r>
                      <a:endParaRPr lang="es-VE" sz="1500" dirty="0"/>
                    </a:p>
                  </a:txBody>
                  <a:tcPr/>
                </a:tc>
                <a:tc>
                  <a:txBody>
                    <a:bodyPr/>
                    <a:lstStyle/>
                    <a:p>
                      <a:pPr algn="just"/>
                      <a:r>
                        <a:rPr lang="es-VE" sz="1700" dirty="0" smtClean="0"/>
                        <a:t>Poca formación de </a:t>
                      </a:r>
                      <a:r>
                        <a:rPr lang="es-VE" sz="1700" dirty="0" err="1" smtClean="0"/>
                        <a:t>flóculos</a:t>
                      </a:r>
                      <a:r>
                        <a:rPr lang="es-VE" sz="1700" dirty="0" smtClean="0"/>
                        <a:t> (denota falla en cálculos</a:t>
                      </a:r>
                      <a:r>
                        <a:rPr lang="es-VE" sz="1700" baseline="0" dirty="0" smtClean="0"/>
                        <a:t> de gradiente, frecuencia de aspas o coagulante de la unidad anterior)</a:t>
                      </a:r>
                      <a:endParaRPr lang="es-VE" sz="1700" dirty="0"/>
                    </a:p>
                  </a:txBody>
                  <a:tcPr/>
                </a:tc>
              </a:tr>
              <a:tr h="898506">
                <a:tc>
                  <a:txBody>
                    <a:bodyPr/>
                    <a:lstStyle/>
                    <a:p>
                      <a:r>
                        <a:rPr lang="es-VE" dirty="0" smtClean="0"/>
                        <a:t>Falla</a:t>
                      </a:r>
                      <a:endParaRPr lang="es-VE" dirty="0"/>
                    </a:p>
                  </a:txBody>
                  <a:tcPr anchor="ctr"/>
                </a:tc>
                <a:tc>
                  <a:txBody>
                    <a:bodyPr/>
                    <a:lstStyle/>
                    <a:p>
                      <a:r>
                        <a:rPr lang="es-VE" sz="1700" dirty="0" err="1" smtClean="0"/>
                        <a:t>Qi</a:t>
                      </a:r>
                      <a:r>
                        <a:rPr lang="es-VE" sz="1700" dirty="0" smtClean="0"/>
                        <a:t> </a:t>
                      </a:r>
                      <a:r>
                        <a:rPr lang="es-VE" sz="1700" baseline="0" dirty="0" smtClean="0">
                          <a:sym typeface="Symbol"/>
                        </a:rPr>
                        <a:t> 0</a:t>
                      </a:r>
                      <a:endParaRPr lang="es-VE" sz="1700" dirty="0"/>
                    </a:p>
                  </a:txBody>
                  <a:tcPr/>
                </a:tc>
                <a:tc>
                  <a:txBody>
                    <a:bodyPr/>
                    <a:lstStyle/>
                    <a:p>
                      <a:pPr algn="just"/>
                      <a:r>
                        <a:rPr lang="es-VE" sz="1500" dirty="0" smtClean="0"/>
                        <a:t>Válvula de entrada en falla, interrupción del</a:t>
                      </a:r>
                      <a:r>
                        <a:rPr lang="es-VE" sz="1500" baseline="0" dirty="0" smtClean="0"/>
                        <a:t> flujo.</a:t>
                      </a:r>
                    </a:p>
                    <a:p>
                      <a:pPr algn="just"/>
                      <a:r>
                        <a:rPr lang="es-VE" sz="1500" baseline="0" dirty="0" smtClean="0"/>
                        <a:t>Válvula de desagüe en falla, pérdida del fluido.</a:t>
                      </a:r>
                      <a:endParaRPr lang="es-VE" sz="1500" dirty="0"/>
                    </a:p>
                  </a:txBody>
                  <a:tcPr/>
                </a:tc>
                <a:tc>
                  <a:txBody>
                    <a:bodyPr/>
                    <a:lstStyle/>
                    <a:p>
                      <a:pPr algn="just"/>
                      <a:endParaRPr lang="es-VE" sz="1700" dirty="0"/>
                    </a:p>
                  </a:txBody>
                  <a:tcPr/>
                </a:tc>
              </a:tr>
            </a:tbl>
          </a:graphicData>
        </a:graphic>
      </p:graphicFrame>
      <p:sp>
        <p:nvSpPr>
          <p:cNvPr id="6" name="5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8566461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50285"/>
            <a:ext cx="6876257" cy="3983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Unidad </a:t>
            </a:r>
            <a:r>
              <a:rPr lang="es-VE" sz="3000" dirty="0">
                <a:solidFill>
                  <a:schemeClr val="tx2">
                    <a:lumMod val="75000"/>
                  </a:schemeClr>
                </a:solidFill>
                <a:latin typeface="Gill Sans MT" panose="020B0502020104020203" pitchFamily="34" charset="0"/>
              </a:rPr>
              <a:t>de Sedimentación</a:t>
            </a: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7" name="6 Rectángulo"/>
          <p:cNvSpPr/>
          <p:nvPr/>
        </p:nvSpPr>
        <p:spPr>
          <a:xfrm>
            <a:off x="460374" y="2708920"/>
            <a:ext cx="2671466" cy="87716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Entrada</a:t>
            </a:r>
            <a:r>
              <a:rPr lang="es-VE" sz="1700" dirty="0" smtClean="0">
                <a:solidFill>
                  <a:schemeClr val="tx1"/>
                </a:solidFill>
                <a:latin typeface="Century Gothic" panose="020B0502020202020204" pitchFamily="34" charset="0"/>
              </a:rPr>
              <a:t>:</a:t>
            </a:r>
          </a:p>
          <a:p>
            <a:pPr algn="just"/>
            <a:r>
              <a:rPr lang="es-VE" sz="1700" dirty="0" smtClean="0">
                <a:solidFill>
                  <a:schemeClr val="tx1"/>
                </a:solidFill>
                <a:latin typeface="Century Gothic" panose="020B0502020202020204" pitchFamily="34" charset="0"/>
              </a:rPr>
              <a:t>Agua con </a:t>
            </a:r>
            <a:r>
              <a:rPr lang="es-VE" sz="1700" dirty="0" err="1" smtClean="0">
                <a:solidFill>
                  <a:schemeClr val="tx1"/>
                </a:solidFill>
                <a:latin typeface="Century Gothic" panose="020B0502020202020204" pitchFamily="34" charset="0"/>
              </a:rPr>
              <a:t>flóculos</a:t>
            </a:r>
            <a:r>
              <a:rPr lang="es-VE" sz="1700" dirty="0" smtClean="0">
                <a:solidFill>
                  <a:schemeClr val="tx1"/>
                </a:solidFill>
                <a:latin typeface="Century Gothic" panose="020B0502020202020204" pitchFamily="34" charset="0"/>
              </a:rPr>
              <a:t> formados</a:t>
            </a:r>
            <a:endParaRPr lang="es-VE" sz="1700" dirty="0">
              <a:solidFill>
                <a:schemeClr val="tx1"/>
              </a:solidFill>
              <a:latin typeface="Century Gothic" panose="020B0502020202020204" pitchFamily="34" charset="0"/>
            </a:endParaRPr>
          </a:p>
        </p:txBody>
      </p:sp>
      <p:sp>
        <p:nvSpPr>
          <p:cNvPr id="8" name="7 Rectángulo"/>
          <p:cNvSpPr/>
          <p:nvPr/>
        </p:nvSpPr>
        <p:spPr>
          <a:xfrm>
            <a:off x="1202085" y="3861048"/>
            <a:ext cx="6626290" cy="2970044"/>
          </a:xfrm>
          <a:prstGeom prst="rect">
            <a:avLst/>
          </a:prstGeom>
          <a:noFill/>
          <a:ln>
            <a:solidFill>
              <a:schemeClr val="accent6">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Proceso</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Tanque con láminas inclinadas 60° que retienen los </a:t>
            </a:r>
            <a:r>
              <a:rPr lang="es-VE" sz="1700" dirty="0" err="1" smtClean="0">
                <a:latin typeface="Century Gothic" panose="020B0502020202020204" pitchFamily="34" charset="0"/>
              </a:rPr>
              <a:t>flóculos</a:t>
            </a:r>
            <a:r>
              <a:rPr lang="es-VE" sz="1700" dirty="0" smtClean="0">
                <a:latin typeface="Century Gothic" panose="020B0502020202020204" pitchFamily="34" charset="0"/>
              </a:rPr>
              <a:t> en suspensión provenientes de la unidad anterior.</a:t>
            </a:r>
          </a:p>
          <a:p>
            <a:pPr algn="just"/>
            <a:r>
              <a:rPr lang="es-VE" sz="1700" dirty="0" smtClean="0">
                <a:solidFill>
                  <a:schemeClr val="tx1"/>
                </a:solidFill>
                <a:latin typeface="Century Gothic" panose="020B0502020202020204" pitchFamily="34" charset="0"/>
              </a:rPr>
              <a:t>Tiempo de retención entre 2 y 4 h, dependiendo del estudio de jarras.</a:t>
            </a:r>
          </a:p>
          <a:p>
            <a:pPr algn="just"/>
            <a:r>
              <a:rPr lang="es-VE" sz="1700" dirty="0" smtClean="0">
                <a:latin typeface="Century Gothic" panose="020B0502020202020204" pitchFamily="34" charset="0"/>
              </a:rPr>
              <a:t>El flujo que pasa a la siguiente unidad es recolectado por canales en la parte superior del tanque.</a:t>
            </a:r>
          </a:p>
          <a:p>
            <a:pPr algn="just"/>
            <a:r>
              <a:rPr lang="es-VE" sz="1700" dirty="0" smtClean="0">
                <a:solidFill>
                  <a:schemeClr val="tx1"/>
                </a:solidFill>
                <a:latin typeface="Century Gothic" panose="020B0502020202020204" pitchFamily="34" charset="0"/>
              </a:rPr>
              <a:t>Es necesario realizar lavados periódicamente, dependiendo de la calidad de la fuente.</a:t>
            </a:r>
          </a:p>
          <a:p>
            <a:pPr algn="just"/>
            <a:r>
              <a:rPr lang="es-VE" sz="1700" dirty="0" smtClean="0">
                <a:latin typeface="Century Gothic" panose="020B0502020202020204" pitchFamily="34" charset="0"/>
              </a:rPr>
              <a:t>La condición de lavado será determinada por la turbidez o la altura en el tanque.</a:t>
            </a:r>
            <a:endParaRPr lang="es-VE" sz="1700" dirty="0" smtClean="0">
              <a:solidFill>
                <a:schemeClr val="tx1"/>
              </a:solidFill>
              <a:latin typeface="Century Gothic" panose="020B0502020202020204" pitchFamily="34" charset="0"/>
            </a:endParaRPr>
          </a:p>
        </p:txBody>
      </p:sp>
      <p:sp>
        <p:nvSpPr>
          <p:cNvPr id="9" name="8 Rectángulo"/>
          <p:cNvSpPr/>
          <p:nvPr/>
        </p:nvSpPr>
        <p:spPr>
          <a:xfrm>
            <a:off x="6012160" y="2708920"/>
            <a:ext cx="2680926" cy="87716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Salida</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Agua laminar sin </a:t>
            </a:r>
            <a:r>
              <a:rPr lang="es-VE" sz="1700" dirty="0" err="1" smtClean="0">
                <a:latin typeface="Century Gothic" panose="020B0502020202020204" pitchFamily="34" charset="0"/>
              </a:rPr>
              <a:t>flóculos</a:t>
            </a:r>
            <a:r>
              <a:rPr lang="es-VE" sz="1700" dirty="0" smtClean="0">
                <a:latin typeface="Century Gothic" panose="020B0502020202020204" pitchFamily="34" charset="0"/>
              </a:rPr>
              <a:t>.</a:t>
            </a:r>
            <a:endParaRPr lang="es-VE" sz="1700" dirty="0">
              <a:solidFill>
                <a:schemeClr val="tx1"/>
              </a:solidFill>
              <a:latin typeface="Century Gothic" panose="020B0502020202020204" pitchFamily="34" charset="0"/>
            </a:endParaRPr>
          </a:p>
        </p:txBody>
      </p:sp>
      <p:pic>
        <p:nvPicPr>
          <p:cNvPr id="25602" name="Picture 2" descr="D:\Downloads\Hazen-2 sedimentad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300" y="685675"/>
            <a:ext cx="2993860" cy="2160786"/>
          </a:xfrm>
          <a:prstGeom prst="rect">
            <a:avLst/>
          </a:prstGeom>
          <a:noFill/>
          <a:extLst>
            <a:ext uri="{909E8E84-426E-40DD-AFC4-6F175D3DCCD1}">
              <a14:hiddenFill xmlns:a14="http://schemas.microsoft.com/office/drawing/2010/main">
                <a:solidFill>
                  <a:srgbClr val="FFFFFF"/>
                </a:solidFill>
              </a14:hiddenFill>
            </a:ext>
          </a:extLst>
        </p:spPr>
      </p:pic>
      <p:sp>
        <p:nvSpPr>
          <p:cNvPr id="11" name="10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31353258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2200" dirty="0" smtClean="0">
                <a:solidFill>
                  <a:schemeClr val="tx2">
                    <a:lumMod val="75000"/>
                  </a:schemeClr>
                </a:solidFill>
                <a:latin typeface="Gill Sans MT" panose="020B0502020104020203" pitchFamily="34" charset="0"/>
              </a:rPr>
              <a:t>Condiciones de Operación de la Unidad </a:t>
            </a:r>
            <a:r>
              <a:rPr lang="es-VE" sz="2200" dirty="0">
                <a:solidFill>
                  <a:schemeClr val="tx2">
                    <a:lumMod val="75000"/>
                  </a:schemeClr>
                </a:solidFill>
                <a:latin typeface="Gill Sans MT" panose="020B0502020104020203" pitchFamily="34" charset="0"/>
              </a:rPr>
              <a:t>de Sedimentación</a:t>
            </a: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graphicFrame>
        <p:nvGraphicFramePr>
          <p:cNvPr id="12" name="11 Tabla"/>
          <p:cNvGraphicFramePr>
            <a:graphicFrameLocks noGrp="1"/>
          </p:cNvGraphicFramePr>
          <p:nvPr>
            <p:extLst>
              <p:ext uri="{D42A27DB-BD31-4B8C-83A1-F6EECF244321}">
                <p14:modId xmlns:p14="http://schemas.microsoft.com/office/powerpoint/2010/main" val="2151175002"/>
              </p:ext>
            </p:extLst>
          </p:nvPr>
        </p:nvGraphicFramePr>
        <p:xfrm>
          <a:off x="307976" y="1052736"/>
          <a:ext cx="8512496" cy="5821680"/>
        </p:xfrm>
        <a:graphic>
          <a:graphicData uri="http://schemas.openxmlformats.org/drawingml/2006/table">
            <a:tbl>
              <a:tblPr bandRow="1">
                <a:tableStyleId>{5FD0F851-EC5A-4D38-B0AD-8093EC10F338}</a:tableStyleId>
              </a:tblPr>
              <a:tblGrid>
                <a:gridCol w="1527720"/>
                <a:gridCol w="2016224"/>
                <a:gridCol w="2664296"/>
                <a:gridCol w="2304256"/>
              </a:tblGrid>
              <a:tr h="612695">
                <a:tc>
                  <a:txBody>
                    <a:bodyPr/>
                    <a:lstStyle/>
                    <a:p>
                      <a:pPr algn="r"/>
                      <a:r>
                        <a:rPr lang="es-VE" dirty="0" smtClean="0"/>
                        <a:t>Estado</a:t>
                      </a:r>
                    </a:p>
                    <a:p>
                      <a:r>
                        <a:rPr lang="es-VE" dirty="0" smtClean="0"/>
                        <a:t>Condición</a:t>
                      </a:r>
                      <a:endParaRPr lang="es-VE" dirty="0"/>
                    </a:p>
                  </a:txBody>
                  <a:tcPr anchor="b">
                    <a:lnTlToBr w="12700" cap="flat" cmpd="sng" algn="ctr">
                      <a:solidFill>
                        <a:schemeClr val="tx1"/>
                      </a:solidFill>
                      <a:prstDash val="solid"/>
                      <a:round/>
                      <a:headEnd type="none" w="med" len="med"/>
                      <a:tailEnd type="none" w="med" len="med"/>
                    </a:lnTlToBr>
                  </a:tcPr>
                </a:tc>
                <a:tc>
                  <a:txBody>
                    <a:bodyPr/>
                    <a:lstStyle/>
                    <a:p>
                      <a:pPr algn="ctr"/>
                      <a:r>
                        <a:rPr lang="es-VE" dirty="0" smtClean="0"/>
                        <a:t>Flujo</a:t>
                      </a:r>
                      <a:endParaRPr lang="es-VE" dirty="0"/>
                    </a:p>
                  </a:txBody>
                  <a:tcPr anchor="ctr"/>
                </a:tc>
                <a:tc>
                  <a:txBody>
                    <a:bodyPr/>
                    <a:lstStyle/>
                    <a:p>
                      <a:pPr algn="ctr"/>
                      <a:r>
                        <a:rPr lang="es-VE" dirty="0" smtClean="0"/>
                        <a:t>Recursos</a:t>
                      </a:r>
                      <a:endParaRPr lang="es-VE" dirty="0"/>
                    </a:p>
                  </a:txBody>
                  <a:tcPr anchor="ctr"/>
                </a:tc>
                <a:tc>
                  <a:txBody>
                    <a:bodyPr/>
                    <a:lstStyle/>
                    <a:p>
                      <a:pPr algn="ctr"/>
                      <a:r>
                        <a:rPr lang="es-VE" dirty="0" smtClean="0"/>
                        <a:t>Proceso</a:t>
                      </a:r>
                      <a:endParaRPr lang="es-VE" dirty="0"/>
                    </a:p>
                  </a:txBody>
                  <a:tcPr anchor="ctr"/>
                </a:tc>
              </a:tr>
              <a:tr h="1838086">
                <a:tc>
                  <a:txBody>
                    <a:bodyPr/>
                    <a:lstStyle/>
                    <a:p>
                      <a:r>
                        <a:rPr lang="es-VE" dirty="0" smtClean="0"/>
                        <a:t>Normal</a:t>
                      </a:r>
                      <a:endParaRPr lang="es-VE" dirty="0"/>
                    </a:p>
                  </a:txBody>
                  <a:tcPr anchor="ctr"/>
                </a:tc>
                <a:tc>
                  <a:txBody>
                    <a:bodyPr/>
                    <a:lstStyle/>
                    <a:p>
                      <a:r>
                        <a:rPr lang="es-VE" sz="1700" dirty="0" err="1" smtClean="0"/>
                        <a:t>Qi</a:t>
                      </a:r>
                      <a:r>
                        <a:rPr lang="es-VE" sz="1700" baseline="0" dirty="0" smtClean="0"/>
                        <a:t> </a:t>
                      </a:r>
                      <a:r>
                        <a:rPr lang="es-VE" sz="1700" baseline="0" dirty="0" smtClean="0">
                          <a:sym typeface="Symbol"/>
                        </a:rPr>
                        <a:t> </a:t>
                      </a:r>
                      <a:r>
                        <a:rPr lang="es-VE" sz="1700" baseline="0" dirty="0" err="1" smtClean="0">
                          <a:sym typeface="Symbol"/>
                        </a:rPr>
                        <a:t>Qp</a:t>
                      </a:r>
                      <a:r>
                        <a:rPr lang="es-VE" sz="1700" baseline="0" dirty="0" smtClean="0">
                          <a:sym typeface="Symbol"/>
                        </a:rPr>
                        <a:t>  </a:t>
                      </a:r>
                      <a:r>
                        <a:rPr lang="es-VE" sz="1700" baseline="0" dirty="0" err="1" smtClean="0">
                          <a:sym typeface="Symbol"/>
                        </a:rPr>
                        <a:t>Qo</a:t>
                      </a:r>
                      <a:endParaRPr lang="es-VE" sz="1700" baseline="0" dirty="0" smtClean="0">
                        <a:sym typeface="Symbol"/>
                      </a:endParaRPr>
                    </a:p>
                    <a:p>
                      <a:r>
                        <a:rPr lang="es-VE" sz="1700" dirty="0" smtClean="0"/>
                        <a:t>NTU &lt; 10</a:t>
                      </a:r>
                    </a:p>
                    <a:p>
                      <a:r>
                        <a:rPr lang="es-VE" sz="1700" dirty="0" smtClean="0"/>
                        <a:t>6,5 &lt; pH &lt;</a:t>
                      </a:r>
                      <a:r>
                        <a:rPr lang="es-VE" sz="1700" baseline="0" dirty="0" smtClean="0"/>
                        <a:t> 9</a:t>
                      </a:r>
                    </a:p>
                    <a:p>
                      <a:r>
                        <a:rPr lang="es-VE" sz="1700" baseline="0" dirty="0" smtClean="0"/>
                        <a:t>Nivel del líquido dentro de los límites.</a:t>
                      </a:r>
                    </a:p>
                    <a:p>
                      <a:endParaRPr lang="es-VE" sz="1700" dirty="0"/>
                    </a:p>
                  </a:txBody>
                  <a:tcPr/>
                </a:tc>
                <a:tc>
                  <a:txBody>
                    <a:bodyPr/>
                    <a:lstStyle/>
                    <a:p>
                      <a:pPr algn="just"/>
                      <a:r>
                        <a:rPr lang="es-VE" sz="1500" baseline="0" dirty="0" smtClean="0"/>
                        <a:t>Sensores funcionales (recurso humano o tecnológico).</a:t>
                      </a:r>
                    </a:p>
                    <a:p>
                      <a:pPr algn="just"/>
                      <a:r>
                        <a:rPr lang="es-VE" sz="1500" dirty="0" smtClean="0"/>
                        <a:t>Válvula</a:t>
                      </a:r>
                      <a:r>
                        <a:rPr lang="es-VE" sz="1500" baseline="0" dirty="0" smtClean="0"/>
                        <a:t> de salida abierta, en funcionamiento.</a:t>
                      </a:r>
                    </a:p>
                    <a:p>
                      <a:pPr algn="just"/>
                      <a:r>
                        <a:rPr lang="es-VE" sz="1500" baseline="0" dirty="0" smtClean="0"/>
                        <a:t>Válvula de entrada abierta, en funcionamiento.</a:t>
                      </a:r>
                    </a:p>
                    <a:p>
                      <a:pPr algn="just"/>
                      <a:r>
                        <a:rPr lang="es-VE" sz="1500" baseline="0" dirty="0" smtClean="0"/>
                        <a:t>Válvula de desagüe cerrada, en funcionamiento.</a:t>
                      </a:r>
                    </a:p>
                  </a:txBody>
                  <a:tcPr/>
                </a:tc>
                <a:tc>
                  <a:txBody>
                    <a:bodyPr/>
                    <a:lstStyle/>
                    <a:p>
                      <a:pPr algn="just"/>
                      <a:r>
                        <a:rPr lang="es-VE" sz="1700" dirty="0" smtClean="0"/>
                        <a:t>Cumplimiento</a:t>
                      </a:r>
                      <a:r>
                        <a:rPr lang="es-VE" sz="1700" baseline="0" dirty="0" smtClean="0"/>
                        <a:t> del gradiente de velocidad y tiempo de retención, según los cálculos.</a:t>
                      </a:r>
                      <a:endParaRPr lang="es-VE" sz="1700" dirty="0" smtClean="0"/>
                    </a:p>
                    <a:p>
                      <a:pPr algn="just"/>
                      <a:r>
                        <a:rPr lang="es-VE" sz="1700" dirty="0" smtClean="0"/>
                        <a:t>Formación de </a:t>
                      </a:r>
                      <a:r>
                        <a:rPr lang="es-VE" sz="1700" dirty="0" err="1" smtClean="0"/>
                        <a:t>flóculos</a:t>
                      </a:r>
                      <a:r>
                        <a:rPr lang="es-VE" sz="1700" dirty="0" smtClean="0"/>
                        <a:t>.</a:t>
                      </a:r>
                      <a:endParaRPr lang="es-VE" sz="1700" dirty="0"/>
                    </a:p>
                  </a:txBody>
                  <a:tcPr/>
                </a:tc>
              </a:tr>
              <a:tr h="1619266">
                <a:tc>
                  <a:txBody>
                    <a:bodyPr/>
                    <a:lstStyle/>
                    <a:p>
                      <a:r>
                        <a:rPr lang="es-VE" dirty="0" smtClean="0"/>
                        <a:t>Degradado</a:t>
                      </a:r>
                      <a:endParaRPr lang="es-VE" dirty="0"/>
                    </a:p>
                  </a:txBody>
                  <a:tcPr anchor="ctr"/>
                </a:tc>
                <a:tc>
                  <a:txBody>
                    <a:bodyPr/>
                    <a:lstStyle/>
                    <a:p>
                      <a:r>
                        <a:rPr lang="es-VE" sz="1600" dirty="0" err="1" smtClean="0"/>
                        <a:t>Qi</a:t>
                      </a:r>
                      <a:r>
                        <a:rPr lang="es-VE" sz="1600" dirty="0" smtClean="0"/>
                        <a:t> &lt;&lt;</a:t>
                      </a:r>
                      <a:r>
                        <a:rPr lang="es-VE" sz="1600" baseline="0" dirty="0" smtClean="0"/>
                        <a:t> </a:t>
                      </a:r>
                      <a:r>
                        <a:rPr lang="es-VE" sz="1600" baseline="0" dirty="0" err="1" smtClean="0"/>
                        <a:t>Qp</a:t>
                      </a:r>
                      <a:r>
                        <a:rPr lang="es-VE" sz="1600" baseline="0" dirty="0" smtClean="0"/>
                        <a:t>, </a:t>
                      </a:r>
                      <a:r>
                        <a:rPr lang="es-VE" sz="1600" baseline="0" dirty="0" err="1" smtClean="0"/>
                        <a:t>Qi</a:t>
                      </a:r>
                      <a:r>
                        <a:rPr lang="es-VE" sz="1600" baseline="0" dirty="0" smtClean="0"/>
                        <a:t> &gt;&gt; </a:t>
                      </a:r>
                      <a:r>
                        <a:rPr lang="es-VE" sz="1600" baseline="0" dirty="0" err="1" smtClean="0"/>
                        <a:t>Qp</a:t>
                      </a:r>
                      <a:endParaRPr lang="es-VE" sz="1600" baseline="0" dirty="0" smtClean="0"/>
                    </a:p>
                    <a:p>
                      <a:r>
                        <a:rPr lang="es-VE" sz="1600" baseline="0" dirty="0" err="1" smtClean="0"/>
                        <a:t>Qo</a:t>
                      </a:r>
                      <a:r>
                        <a:rPr lang="es-VE" sz="1600" baseline="0" dirty="0" smtClean="0"/>
                        <a:t> </a:t>
                      </a:r>
                      <a:r>
                        <a:rPr lang="es-VE" sz="1600" dirty="0" smtClean="0"/>
                        <a:t>&lt;&lt;</a:t>
                      </a:r>
                      <a:r>
                        <a:rPr lang="es-VE" sz="1600" baseline="0" dirty="0" smtClean="0"/>
                        <a:t> </a:t>
                      </a:r>
                      <a:r>
                        <a:rPr lang="es-VE" sz="1600" baseline="0" dirty="0" err="1" smtClean="0"/>
                        <a:t>Qp</a:t>
                      </a:r>
                      <a:r>
                        <a:rPr lang="es-VE" sz="1600" baseline="0" dirty="0" smtClean="0"/>
                        <a:t>, </a:t>
                      </a:r>
                      <a:r>
                        <a:rPr lang="es-VE" sz="1600" baseline="0" dirty="0" err="1" smtClean="0"/>
                        <a:t>Qo</a:t>
                      </a:r>
                      <a:r>
                        <a:rPr lang="es-VE" sz="1600" baseline="0" dirty="0" smtClean="0"/>
                        <a:t> &gt;&gt; </a:t>
                      </a:r>
                      <a:r>
                        <a:rPr lang="es-VE" sz="1600" baseline="0" dirty="0" err="1" smtClean="0"/>
                        <a:t>Qp</a:t>
                      </a:r>
                      <a:endParaRPr lang="es-VE" sz="1600" baseline="0" dirty="0" smtClean="0"/>
                    </a:p>
                    <a:p>
                      <a:r>
                        <a:rPr lang="es-VE" sz="1600" baseline="0" dirty="0" smtClean="0"/>
                        <a:t>NTU &gt; 10</a:t>
                      </a:r>
                    </a:p>
                    <a:p>
                      <a:r>
                        <a:rPr lang="es-VE" sz="1600" baseline="0" dirty="0" smtClean="0"/>
                        <a:t>pH &lt; 6,5 , pH &gt; 9</a:t>
                      </a:r>
                    </a:p>
                    <a:p>
                      <a:r>
                        <a:rPr lang="es-VE" sz="1600" baseline="0" dirty="0" smtClean="0"/>
                        <a:t>Nivel del agua por encima por de lo esperado.</a:t>
                      </a:r>
                    </a:p>
                  </a:txBody>
                  <a:tcPr/>
                </a:tc>
                <a:tc>
                  <a:txBody>
                    <a:bodyPr/>
                    <a:lstStyle/>
                    <a:p>
                      <a:pPr algn="just"/>
                      <a:r>
                        <a:rPr lang="es-VE" sz="1500" dirty="0" smtClean="0"/>
                        <a:t>Sensores en falla</a:t>
                      </a:r>
                      <a:r>
                        <a:rPr lang="es-VE" sz="1500" baseline="0" dirty="0" smtClean="0"/>
                        <a:t> (falta de personal, falla en dispositivos)</a:t>
                      </a:r>
                    </a:p>
                    <a:p>
                      <a:pPr algn="just"/>
                      <a:r>
                        <a:rPr lang="es-VE" sz="1500" baseline="0" dirty="0" smtClean="0"/>
                        <a:t>Válvulas con fallas mecánicas, sin interrupción total de flujo, o sin exceso de perdidas en el caso del desagüe.</a:t>
                      </a:r>
                    </a:p>
                    <a:p>
                      <a:pPr algn="just"/>
                      <a:r>
                        <a:rPr lang="es-VE" sz="1500" baseline="0" dirty="0" smtClean="0"/>
                        <a:t>Mantenimiento de la unidad.</a:t>
                      </a:r>
                      <a:endParaRPr lang="es-VE" sz="1500" dirty="0"/>
                    </a:p>
                  </a:txBody>
                  <a:tcPr/>
                </a:tc>
                <a:tc>
                  <a:txBody>
                    <a:bodyPr/>
                    <a:lstStyle/>
                    <a:p>
                      <a:pPr algn="just"/>
                      <a:r>
                        <a:rPr lang="es-VE" sz="1700" dirty="0" smtClean="0"/>
                        <a:t>Poca formación de </a:t>
                      </a:r>
                      <a:r>
                        <a:rPr lang="es-VE" sz="1700" dirty="0" err="1" smtClean="0"/>
                        <a:t>flóculos</a:t>
                      </a:r>
                      <a:r>
                        <a:rPr lang="es-VE" sz="1700" dirty="0" smtClean="0"/>
                        <a:t> (denota falla en cálculos</a:t>
                      </a:r>
                      <a:r>
                        <a:rPr lang="es-VE" sz="1700" baseline="0" dirty="0" smtClean="0"/>
                        <a:t> de gradiente, frecuencia de aspas o coagulante de la unidad anterior)</a:t>
                      </a:r>
                      <a:endParaRPr lang="es-VE" sz="1700" dirty="0"/>
                    </a:p>
                  </a:txBody>
                  <a:tcPr/>
                </a:tc>
              </a:tr>
              <a:tr h="898506">
                <a:tc>
                  <a:txBody>
                    <a:bodyPr/>
                    <a:lstStyle/>
                    <a:p>
                      <a:r>
                        <a:rPr lang="es-VE" dirty="0" smtClean="0"/>
                        <a:t>Falla</a:t>
                      </a:r>
                      <a:endParaRPr lang="es-VE" dirty="0"/>
                    </a:p>
                  </a:txBody>
                  <a:tcPr anchor="ctr"/>
                </a:tc>
                <a:tc>
                  <a:txBody>
                    <a:bodyPr/>
                    <a:lstStyle/>
                    <a:p>
                      <a:r>
                        <a:rPr lang="es-VE" sz="1700" dirty="0" err="1" smtClean="0"/>
                        <a:t>Qi</a:t>
                      </a:r>
                      <a:r>
                        <a:rPr lang="es-VE" sz="1700" dirty="0" smtClean="0"/>
                        <a:t> </a:t>
                      </a:r>
                      <a:r>
                        <a:rPr lang="es-VE" sz="1700" baseline="0" dirty="0" smtClean="0">
                          <a:sym typeface="Symbol"/>
                        </a:rPr>
                        <a:t> 0</a:t>
                      </a:r>
                    </a:p>
                    <a:p>
                      <a:r>
                        <a:rPr lang="es-VE" sz="1700" baseline="0" dirty="0" smtClean="0">
                          <a:sym typeface="Symbol"/>
                        </a:rPr>
                        <a:t>Nivel del tanque por debajo de lo esperado, el proceso se detiene.</a:t>
                      </a:r>
                      <a:endParaRPr lang="es-VE" sz="1700" dirty="0"/>
                    </a:p>
                  </a:txBody>
                  <a:tcPr/>
                </a:tc>
                <a:tc>
                  <a:txBody>
                    <a:bodyPr/>
                    <a:lstStyle/>
                    <a:p>
                      <a:pPr algn="just"/>
                      <a:r>
                        <a:rPr lang="es-VE" sz="1500" dirty="0" smtClean="0"/>
                        <a:t>Válvula de entrada en falla, interrupción del</a:t>
                      </a:r>
                      <a:r>
                        <a:rPr lang="es-VE" sz="1500" baseline="0" dirty="0" smtClean="0"/>
                        <a:t> flujo.</a:t>
                      </a:r>
                    </a:p>
                    <a:p>
                      <a:pPr algn="just"/>
                      <a:r>
                        <a:rPr lang="es-VE" sz="1500" baseline="0" dirty="0" smtClean="0"/>
                        <a:t>Válvula de desagüe en falla, pérdida del fluido o imposibilidad de realizar el vaciado de lodos.</a:t>
                      </a:r>
                      <a:endParaRPr lang="es-VE" sz="1500" dirty="0"/>
                    </a:p>
                  </a:txBody>
                  <a:tcPr/>
                </a:tc>
                <a:tc>
                  <a:txBody>
                    <a:bodyPr/>
                    <a:lstStyle/>
                    <a:p>
                      <a:pPr algn="just"/>
                      <a:endParaRPr lang="es-VE" sz="1700" dirty="0"/>
                    </a:p>
                  </a:txBody>
                  <a:tcPr/>
                </a:tc>
              </a:tr>
            </a:tbl>
          </a:graphicData>
        </a:graphic>
      </p:graphicFrame>
      <p:sp>
        <p:nvSpPr>
          <p:cNvPr id="7" name="6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18522013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195736" y="172822"/>
            <a:ext cx="6948265" cy="34759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Unidad </a:t>
            </a:r>
            <a:r>
              <a:rPr lang="es-VE" sz="3000" dirty="0">
                <a:solidFill>
                  <a:schemeClr val="tx2">
                    <a:lumMod val="75000"/>
                  </a:schemeClr>
                </a:solidFill>
                <a:latin typeface="Gill Sans MT" panose="020B0502020104020203" pitchFamily="34" charset="0"/>
              </a:rPr>
              <a:t>de Filtración</a:t>
            </a: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7" name="6 Rectángulo"/>
          <p:cNvSpPr/>
          <p:nvPr/>
        </p:nvSpPr>
        <p:spPr>
          <a:xfrm>
            <a:off x="460374" y="3068960"/>
            <a:ext cx="2671466" cy="61555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Entrada</a:t>
            </a:r>
            <a:r>
              <a:rPr lang="es-VE" sz="1700" dirty="0" smtClean="0">
                <a:solidFill>
                  <a:schemeClr val="tx1"/>
                </a:solidFill>
                <a:latin typeface="Century Gothic" panose="020B0502020202020204" pitchFamily="34" charset="0"/>
              </a:rPr>
              <a:t>:</a:t>
            </a:r>
          </a:p>
          <a:p>
            <a:pPr algn="just"/>
            <a:r>
              <a:rPr lang="es-VE" sz="1700" dirty="0" smtClean="0">
                <a:solidFill>
                  <a:schemeClr val="tx1"/>
                </a:solidFill>
                <a:latin typeface="Century Gothic" panose="020B0502020202020204" pitchFamily="34" charset="0"/>
              </a:rPr>
              <a:t>Agua clarificada</a:t>
            </a:r>
            <a:endParaRPr lang="es-VE" sz="1700" dirty="0">
              <a:solidFill>
                <a:schemeClr val="tx1"/>
              </a:solidFill>
              <a:latin typeface="Century Gothic" panose="020B0502020202020204" pitchFamily="34" charset="0"/>
            </a:endParaRPr>
          </a:p>
        </p:txBody>
      </p:sp>
      <p:sp>
        <p:nvSpPr>
          <p:cNvPr id="8" name="7 Rectángulo"/>
          <p:cNvSpPr/>
          <p:nvPr/>
        </p:nvSpPr>
        <p:spPr>
          <a:xfrm>
            <a:off x="1187624" y="4077072"/>
            <a:ext cx="6626290" cy="2446824"/>
          </a:xfrm>
          <a:prstGeom prst="rect">
            <a:avLst/>
          </a:prstGeom>
          <a:noFill/>
          <a:ln>
            <a:solidFill>
              <a:schemeClr val="accent6">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Proceso</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Se hace pasar el agua por un medio poroso para retener los sólidos que la decantación no logró remover.</a:t>
            </a:r>
          </a:p>
          <a:p>
            <a:pPr algn="just"/>
            <a:r>
              <a:rPr lang="es-VE" sz="1700" dirty="0" smtClean="0">
                <a:solidFill>
                  <a:schemeClr val="tx1"/>
                </a:solidFill>
                <a:latin typeface="Century Gothic" panose="020B0502020202020204" pitchFamily="34" charset="0"/>
              </a:rPr>
              <a:t>Tiempo de filtrado en filtros rápidos 120-360 m3/m2/día.</a:t>
            </a:r>
          </a:p>
          <a:p>
            <a:pPr algn="just"/>
            <a:r>
              <a:rPr lang="es-VE" sz="1700" dirty="0" smtClean="0">
                <a:solidFill>
                  <a:schemeClr val="tx1"/>
                </a:solidFill>
                <a:latin typeface="Century Gothic" panose="020B0502020202020204" pitchFamily="34" charset="0"/>
              </a:rPr>
              <a:t>Es necesario realizar </a:t>
            </a:r>
            <a:r>
              <a:rPr lang="es-VE" sz="1700" dirty="0" err="1" smtClean="0">
                <a:solidFill>
                  <a:schemeClr val="tx1"/>
                </a:solidFill>
                <a:latin typeface="Century Gothic" panose="020B0502020202020204" pitchFamily="34" charset="0"/>
              </a:rPr>
              <a:t>retrolavados</a:t>
            </a:r>
            <a:r>
              <a:rPr lang="es-VE" sz="1700" dirty="0" smtClean="0">
                <a:solidFill>
                  <a:schemeClr val="tx1"/>
                </a:solidFill>
                <a:latin typeface="Century Gothic" panose="020B0502020202020204" pitchFamily="34" charset="0"/>
              </a:rPr>
              <a:t> periódicamente con agua ya purificada, dependiendo de la calidad de la fuente, buscando que el gasto del recurso sea mínimo.</a:t>
            </a:r>
          </a:p>
          <a:p>
            <a:pPr algn="just"/>
            <a:r>
              <a:rPr lang="es-VE" sz="1700" dirty="0" smtClean="0">
                <a:latin typeface="Century Gothic" panose="020B0502020202020204" pitchFamily="34" charset="0"/>
              </a:rPr>
              <a:t>La condición de lavado será determinada por la turbidez o la altura en el tanque.</a:t>
            </a:r>
            <a:endParaRPr lang="es-VE" sz="1700" dirty="0" smtClean="0">
              <a:solidFill>
                <a:schemeClr val="tx1"/>
              </a:solidFill>
              <a:latin typeface="Century Gothic" panose="020B0502020202020204" pitchFamily="34" charset="0"/>
            </a:endParaRPr>
          </a:p>
        </p:txBody>
      </p:sp>
      <p:sp>
        <p:nvSpPr>
          <p:cNvPr id="9" name="8 Rectángulo"/>
          <p:cNvSpPr/>
          <p:nvPr/>
        </p:nvSpPr>
        <p:spPr>
          <a:xfrm>
            <a:off x="6012160" y="3020988"/>
            <a:ext cx="2680926" cy="61555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Salida</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Agua sin sedimentos</a:t>
            </a:r>
            <a:endParaRPr lang="es-VE" sz="1700" dirty="0">
              <a:solidFill>
                <a:schemeClr val="tx1"/>
              </a:solidFill>
              <a:latin typeface="Century Gothic" panose="020B0502020202020204" pitchFamily="34" charset="0"/>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781" y="941461"/>
            <a:ext cx="4562475"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37274865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2400" dirty="0" smtClean="0">
                <a:solidFill>
                  <a:schemeClr val="tx2">
                    <a:lumMod val="75000"/>
                  </a:schemeClr>
                </a:solidFill>
                <a:latin typeface="Gill Sans MT" panose="020B0502020104020203" pitchFamily="34" charset="0"/>
              </a:rPr>
              <a:t>Condiciones de Operación de la </a:t>
            </a:r>
            <a:r>
              <a:rPr lang="es-VE" sz="2400" dirty="0" smtClean="0">
                <a:solidFill>
                  <a:schemeClr val="tx2">
                    <a:lumMod val="75000"/>
                  </a:schemeClr>
                </a:solidFill>
                <a:latin typeface="Gill Sans MT" panose="020B0502020104020203" pitchFamily="34" charset="0"/>
              </a:rPr>
              <a:t>Unidad </a:t>
            </a:r>
            <a:r>
              <a:rPr lang="es-VE" sz="2400" dirty="0">
                <a:solidFill>
                  <a:schemeClr val="tx2">
                    <a:lumMod val="75000"/>
                  </a:schemeClr>
                </a:solidFill>
                <a:latin typeface="Gill Sans MT" panose="020B0502020104020203" pitchFamily="34" charset="0"/>
              </a:rPr>
              <a:t>de Filtración</a:t>
            </a: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graphicFrame>
        <p:nvGraphicFramePr>
          <p:cNvPr id="12" name="11 Tabla"/>
          <p:cNvGraphicFramePr>
            <a:graphicFrameLocks noGrp="1"/>
          </p:cNvGraphicFramePr>
          <p:nvPr>
            <p:extLst>
              <p:ext uri="{D42A27DB-BD31-4B8C-83A1-F6EECF244321}">
                <p14:modId xmlns:p14="http://schemas.microsoft.com/office/powerpoint/2010/main" val="1165918324"/>
              </p:ext>
            </p:extLst>
          </p:nvPr>
        </p:nvGraphicFramePr>
        <p:xfrm>
          <a:off x="307976" y="1052736"/>
          <a:ext cx="8512496" cy="5715000"/>
        </p:xfrm>
        <a:graphic>
          <a:graphicData uri="http://schemas.openxmlformats.org/drawingml/2006/table">
            <a:tbl>
              <a:tblPr bandRow="1">
                <a:tableStyleId>{5FD0F851-EC5A-4D38-B0AD-8093EC10F338}</a:tableStyleId>
              </a:tblPr>
              <a:tblGrid>
                <a:gridCol w="1527720"/>
                <a:gridCol w="2016224"/>
                <a:gridCol w="2664296"/>
                <a:gridCol w="2304256"/>
              </a:tblGrid>
              <a:tr h="612695">
                <a:tc>
                  <a:txBody>
                    <a:bodyPr/>
                    <a:lstStyle/>
                    <a:p>
                      <a:pPr algn="r"/>
                      <a:r>
                        <a:rPr lang="es-VE" dirty="0" smtClean="0"/>
                        <a:t>Estado</a:t>
                      </a:r>
                    </a:p>
                    <a:p>
                      <a:r>
                        <a:rPr lang="es-VE" dirty="0" smtClean="0"/>
                        <a:t>Condición</a:t>
                      </a:r>
                      <a:endParaRPr lang="es-VE" dirty="0"/>
                    </a:p>
                  </a:txBody>
                  <a:tcPr anchor="b">
                    <a:lnTlToBr w="12700" cap="flat" cmpd="sng" algn="ctr">
                      <a:solidFill>
                        <a:schemeClr val="tx1"/>
                      </a:solidFill>
                      <a:prstDash val="solid"/>
                      <a:round/>
                      <a:headEnd type="none" w="med" len="med"/>
                      <a:tailEnd type="none" w="med" len="med"/>
                    </a:lnTlToBr>
                  </a:tcPr>
                </a:tc>
                <a:tc>
                  <a:txBody>
                    <a:bodyPr/>
                    <a:lstStyle/>
                    <a:p>
                      <a:pPr algn="ctr"/>
                      <a:r>
                        <a:rPr lang="es-VE" dirty="0" smtClean="0"/>
                        <a:t>Flujo</a:t>
                      </a:r>
                      <a:endParaRPr lang="es-VE" dirty="0"/>
                    </a:p>
                  </a:txBody>
                  <a:tcPr anchor="ctr"/>
                </a:tc>
                <a:tc>
                  <a:txBody>
                    <a:bodyPr/>
                    <a:lstStyle/>
                    <a:p>
                      <a:pPr algn="ctr"/>
                      <a:r>
                        <a:rPr lang="es-VE" dirty="0" smtClean="0"/>
                        <a:t>Recursos</a:t>
                      </a:r>
                      <a:endParaRPr lang="es-VE" dirty="0"/>
                    </a:p>
                  </a:txBody>
                  <a:tcPr anchor="ctr"/>
                </a:tc>
                <a:tc>
                  <a:txBody>
                    <a:bodyPr/>
                    <a:lstStyle/>
                    <a:p>
                      <a:pPr algn="ctr"/>
                      <a:r>
                        <a:rPr lang="es-VE" dirty="0" smtClean="0"/>
                        <a:t>Proceso</a:t>
                      </a:r>
                      <a:endParaRPr lang="es-VE" dirty="0"/>
                    </a:p>
                  </a:txBody>
                  <a:tcPr anchor="ctr"/>
                </a:tc>
              </a:tr>
              <a:tr h="1838086">
                <a:tc>
                  <a:txBody>
                    <a:bodyPr/>
                    <a:lstStyle/>
                    <a:p>
                      <a:r>
                        <a:rPr lang="es-VE" dirty="0" smtClean="0"/>
                        <a:t>Normal</a:t>
                      </a:r>
                      <a:endParaRPr lang="es-VE" dirty="0"/>
                    </a:p>
                  </a:txBody>
                  <a:tcPr anchor="ctr"/>
                </a:tc>
                <a:tc>
                  <a:txBody>
                    <a:bodyPr/>
                    <a:lstStyle/>
                    <a:p>
                      <a:r>
                        <a:rPr lang="es-VE" sz="1700" dirty="0" err="1" smtClean="0"/>
                        <a:t>Qi</a:t>
                      </a:r>
                      <a:r>
                        <a:rPr lang="es-VE" sz="1700" baseline="0" dirty="0" smtClean="0"/>
                        <a:t> </a:t>
                      </a:r>
                      <a:r>
                        <a:rPr lang="es-VE" sz="1700" baseline="0" dirty="0" smtClean="0">
                          <a:sym typeface="Symbol"/>
                        </a:rPr>
                        <a:t> </a:t>
                      </a:r>
                      <a:r>
                        <a:rPr lang="es-VE" sz="1700" baseline="0" dirty="0" err="1" smtClean="0">
                          <a:sym typeface="Symbol"/>
                        </a:rPr>
                        <a:t>Qp</a:t>
                      </a:r>
                      <a:r>
                        <a:rPr lang="es-VE" sz="1700" baseline="0" dirty="0" smtClean="0">
                          <a:sym typeface="Symbol"/>
                        </a:rPr>
                        <a:t>  </a:t>
                      </a:r>
                      <a:r>
                        <a:rPr lang="es-VE" sz="1700" baseline="0" dirty="0" err="1" smtClean="0">
                          <a:sym typeface="Symbol"/>
                        </a:rPr>
                        <a:t>Qo</a:t>
                      </a:r>
                      <a:endParaRPr lang="es-VE" sz="1700" baseline="0" dirty="0" smtClean="0">
                        <a:sym typeface="Symbol"/>
                      </a:endParaRPr>
                    </a:p>
                    <a:p>
                      <a:r>
                        <a:rPr lang="es-VE" sz="1700" dirty="0" smtClean="0"/>
                        <a:t>NTU &lt; 5</a:t>
                      </a:r>
                    </a:p>
                    <a:p>
                      <a:r>
                        <a:rPr lang="es-VE" sz="1700" dirty="0" smtClean="0"/>
                        <a:t>6,5 &lt; pH &lt;</a:t>
                      </a:r>
                      <a:r>
                        <a:rPr lang="es-VE" sz="1700" baseline="0" dirty="0" smtClean="0"/>
                        <a:t> 9</a:t>
                      </a:r>
                    </a:p>
                    <a:p>
                      <a:r>
                        <a:rPr lang="es-VE" sz="1700" baseline="0" dirty="0" smtClean="0"/>
                        <a:t>Nivel del líquido dentro de los límites.</a:t>
                      </a:r>
                    </a:p>
                    <a:p>
                      <a:endParaRPr lang="es-VE" sz="1700" dirty="0"/>
                    </a:p>
                  </a:txBody>
                  <a:tcPr/>
                </a:tc>
                <a:tc>
                  <a:txBody>
                    <a:bodyPr/>
                    <a:lstStyle/>
                    <a:p>
                      <a:pPr algn="just"/>
                      <a:r>
                        <a:rPr lang="es-VE" sz="1500" baseline="0" dirty="0" smtClean="0"/>
                        <a:t>Sensores funcionales (recurso humano o tecnológico).</a:t>
                      </a:r>
                    </a:p>
                    <a:p>
                      <a:pPr algn="just"/>
                      <a:r>
                        <a:rPr lang="es-VE" sz="1500" dirty="0" smtClean="0"/>
                        <a:t>Válvula</a:t>
                      </a:r>
                      <a:r>
                        <a:rPr lang="es-VE" sz="1500" baseline="0" dirty="0" smtClean="0"/>
                        <a:t> de salida abierta, en funcionamiento.</a:t>
                      </a:r>
                    </a:p>
                    <a:p>
                      <a:pPr algn="just"/>
                      <a:r>
                        <a:rPr lang="es-VE" sz="1500" baseline="0" dirty="0" smtClean="0"/>
                        <a:t>Válvula de entrada abierta, en funcionamiento.</a:t>
                      </a:r>
                    </a:p>
                    <a:p>
                      <a:pPr algn="just"/>
                      <a:r>
                        <a:rPr lang="es-VE" sz="1500" baseline="0" dirty="0" smtClean="0"/>
                        <a:t>Válvula de desagüe cerrada, en funcionamiento.</a:t>
                      </a:r>
                    </a:p>
                    <a:p>
                      <a:pPr algn="just"/>
                      <a:r>
                        <a:rPr lang="es-VE" sz="1500" baseline="0" dirty="0" smtClean="0"/>
                        <a:t>Lecho filtrante no colmatado.</a:t>
                      </a:r>
                    </a:p>
                  </a:txBody>
                  <a:tcPr/>
                </a:tc>
                <a:tc>
                  <a:txBody>
                    <a:bodyPr/>
                    <a:lstStyle/>
                    <a:p>
                      <a:pPr algn="just"/>
                      <a:r>
                        <a:rPr lang="es-VE" sz="1700" dirty="0" smtClean="0"/>
                        <a:t>Tiempo de retención ideal para evitar el aumento del nivel</a:t>
                      </a:r>
                      <a:r>
                        <a:rPr lang="es-VE" sz="1700" baseline="0" dirty="0" smtClean="0"/>
                        <a:t>.</a:t>
                      </a:r>
                    </a:p>
                    <a:p>
                      <a:pPr algn="just"/>
                      <a:endParaRPr lang="es-VE" sz="1700" dirty="0" smtClean="0"/>
                    </a:p>
                  </a:txBody>
                  <a:tcPr/>
                </a:tc>
              </a:tr>
              <a:tr h="1619266">
                <a:tc>
                  <a:txBody>
                    <a:bodyPr/>
                    <a:lstStyle/>
                    <a:p>
                      <a:r>
                        <a:rPr lang="es-VE" dirty="0" smtClean="0"/>
                        <a:t>Degradado</a:t>
                      </a:r>
                      <a:endParaRPr lang="es-VE" dirty="0"/>
                    </a:p>
                  </a:txBody>
                  <a:tcPr anchor="ctr"/>
                </a:tc>
                <a:tc>
                  <a:txBody>
                    <a:bodyPr/>
                    <a:lstStyle/>
                    <a:p>
                      <a:r>
                        <a:rPr lang="es-VE" sz="1600" dirty="0" err="1" smtClean="0"/>
                        <a:t>Qi</a:t>
                      </a:r>
                      <a:r>
                        <a:rPr lang="es-VE" sz="1600" dirty="0" smtClean="0"/>
                        <a:t> &lt;&lt;</a:t>
                      </a:r>
                      <a:r>
                        <a:rPr lang="es-VE" sz="1600" baseline="0" dirty="0" smtClean="0"/>
                        <a:t> </a:t>
                      </a:r>
                      <a:r>
                        <a:rPr lang="es-VE" sz="1600" baseline="0" dirty="0" err="1" smtClean="0"/>
                        <a:t>Qp</a:t>
                      </a:r>
                      <a:r>
                        <a:rPr lang="es-VE" sz="1600" baseline="0" dirty="0" smtClean="0"/>
                        <a:t>, </a:t>
                      </a:r>
                      <a:r>
                        <a:rPr lang="es-VE" sz="1600" baseline="0" dirty="0" err="1" smtClean="0"/>
                        <a:t>Qi</a:t>
                      </a:r>
                      <a:r>
                        <a:rPr lang="es-VE" sz="1600" baseline="0" dirty="0" smtClean="0"/>
                        <a:t> &gt;&gt; </a:t>
                      </a:r>
                      <a:r>
                        <a:rPr lang="es-VE" sz="1600" baseline="0" dirty="0" err="1" smtClean="0"/>
                        <a:t>Qp</a:t>
                      </a:r>
                      <a:endParaRPr lang="es-VE" sz="1600" baseline="0" dirty="0" smtClean="0"/>
                    </a:p>
                    <a:p>
                      <a:r>
                        <a:rPr lang="es-VE" sz="1600" baseline="0" dirty="0" err="1" smtClean="0"/>
                        <a:t>Qo</a:t>
                      </a:r>
                      <a:r>
                        <a:rPr lang="es-VE" sz="1600" baseline="0" dirty="0" smtClean="0"/>
                        <a:t> </a:t>
                      </a:r>
                      <a:r>
                        <a:rPr lang="es-VE" sz="1600" dirty="0" smtClean="0"/>
                        <a:t>&lt;&lt;</a:t>
                      </a:r>
                      <a:r>
                        <a:rPr lang="es-VE" sz="1600" baseline="0" dirty="0" smtClean="0"/>
                        <a:t> </a:t>
                      </a:r>
                      <a:r>
                        <a:rPr lang="es-VE" sz="1600" baseline="0" dirty="0" err="1" smtClean="0"/>
                        <a:t>Qp</a:t>
                      </a:r>
                      <a:r>
                        <a:rPr lang="es-VE" sz="1600" baseline="0" dirty="0" smtClean="0"/>
                        <a:t>, </a:t>
                      </a:r>
                      <a:r>
                        <a:rPr lang="es-VE" sz="1600" baseline="0" dirty="0" err="1" smtClean="0"/>
                        <a:t>Qo</a:t>
                      </a:r>
                      <a:r>
                        <a:rPr lang="es-VE" sz="1600" baseline="0" dirty="0" smtClean="0"/>
                        <a:t> &gt;&gt; </a:t>
                      </a:r>
                      <a:r>
                        <a:rPr lang="es-VE" sz="1600" baseline="0" dirty="0" err="1" smtClean="0"/>
                        <a:t>Qp</a:t>
                      </a:r>
                      <a:endParaRPr lang="es-VE" sz="1600" baseline="0" dirty="0" smtClean="0"/>
                    </a:p>
                    <a:p>
                      <a:r>
                        <a:rPr lang="es-VE" sz="1600" baseline="0" dirty="0" smtClean="0"/>
                        <a:t>NTU &gt; 5</a:t>
                      </a:r>
                    </a:p>
                    <a:p>
                      <a:r>
                        <a:rPr lang="es-VE" sz="1600" baseline="0" dirty="0" smtClean="0"/>
                        <a:t>pH &lt; 6,5 , pH &gt; 9</a:t>
                      </a:r>
                    </a:p>
                    <a:p>
                      <a:r>
                        <a:rPr lang="es-VE" sz="1600" baseline="0" dirty="0" smtClean="0"/>
                        <a:t>Nivel del agua por encima de lo esperado.</a:t>
                      </a:r>
                    </a:p>
                  </a:txBody>
                  <a:tcPr/>
                </a:tc>
                <a:tc>
                  <a:txBody>
                    <a:bodyPr/>
                    <a:lstStyle/>
                    <a:p>
                      <a:pPr algn="just"/>
                      <a:r>
                        <a:rPr lang="es-VE" sz="1500" dirty="0" smtClean="0"/>
                        <a:t>Sensores en falla</a:t>
                      </a:r>
                      <a:r>
                        <a:rPr lang="es-VE" sz="1500" baseline="0" dirty="0" smtClean="0"/>
                        <a:t> (falta de personal, falla en dispositivos)</a:t>
                      </a:r>
                    </a:p>
                    <a:p>
                      <a:pPr algn="just"/>
                      <a:r>
                        <a:rPr lang="es-VE" sz="1500" baseline="0" dirty="0" smtClean="0"/>
                        <a:t>Válvulas con fallas mecánicas, sin interrupción total de flujo, o sin exceso de perdidas en el caso del desagüe.</a:t>
                      </a:r>
                    </a:p>
                    <a:p>
                      <a:pPr algn="just"/>
                      <a:r>
                        <a:rPr lang="es-VE" sz="1500" baseline="0" dirty="0" smtClean="0"/>
                        <a:t>Mantenimiento de la unidad.</a:t>
                      </a:r>
                      <a:endParaRPr lang="es-VE" sz="1500" dirty="0"/>
                    </a:p>
                  </a:txBody>
                  <a:tcPr/>
                </a:tc>
                <a:tc>
                  <a:txBody>
                    <a:bodyPr/>
                    <a:lstStyle/>
                    <a:p>
                      <a:pPr algn="just"/>
                      <a:r>
                        <a:rPr lang="es-VE" sz="1700" dirty="0" smtClean="0"/>
                        <a:t>Tiempos</a:t>
                      </a:r>
                      <a:r>
                        <a:rPr lang="es-VE" sz="1700" baseline="0" dirty="0" smtClean="0"/>
                        <a:t> de retención altos, denota faltas previas en el proceso y pronta colmatación de filtros.</a:t>
                      </a:r>
                      <a:endParaRPr lang="es-VE" sz="1700" dirty="0"/>
                    </a:p>
                  </a:txBody>
                  <a:tcPr/>
                </a:tc>
              </a:tr>
              <a:tr h="898506">
                <a:tc>
                  <a:txBody>
                    <a:bodyPr/>
                    <a:lstStyle/>
                    <a:p>
                      <a:r>
                        <a:rPr lang="es-VE" dirty="0" smtClean="0"/>
                        <a:t>Falla</a:t>
                      </a:r>
                      <a:endParaRPr lang="es-VE" dirty="0"/>
                    </a:p>
                  </a:txBody>
                  <a:tcPr anchor="ctr"/>
                </a:tc>
                <a:tc>
                  <a:txBody>
                    <a:bodyPr/>
                    <a:lstStyle/>
                    <a:p>
                      <a:r>
                        <a:rPr lang="es-VE" sz="1700" dirty="0" err="1" smtClean="0"/>
                        <a:t>Qi</a:t>
                      </a:r>
                      <a:r>
                        <a:rPr lang="es-VE" sz="1700" dirty="0" smtClean="0"/>
                        <a:t> </a:t>
                      </a:r>
                      <a:r>
                        <a:rPr lang="es-VE" sz="1700" baseline="0" dirty="0" smtClean="0">
                          <a:sym typeface="Symbol"/>
                        </a:rPr>
                        <a:t> 0</a:t>
                      </a:r>
                    </a:p>
                    <a:p>
                      <a:r>
                        <a:rPr lang="es-VE" sz="1700" dirty="0" smtClean="0"/>
                        <a:t>Nivel del agua en mínimo, se debe parar el proceso.</a:t>
                      </a:r>
                      <a:endParaRPr lang="es-VE" sz="1700" dirty="0"/>
                    </a:p>
                  </a:txBody>
                  <a:tcPr/>
                </a:tc>
                <a:tc>
                  <a:txBody>
                    <a:bodyPr/>
                    <a:lstStyle/>
                    <a:p>
                      <a:pPr algn="just"/>
                      <a:r>
                        <a:rPr lang="es-VE" sz="1500" dirty="0" smtClean="0"/>
                        <a:t>Válvula de entrada en falla, interrupción del</a:t>
                      </a:r>
                      <a:r>
                        <a:rPr lang="es-VE" sz="1500" baseline="0" dirty="0" smtClean="0"/>
                        <a:t> flujo.</a:t>
                      </a:r>
                    </a:p>
                    <a:p>
                      <a:pPr algn="just"/>
                      <a:r>
                        <a:rPr lang="es-VE" sz="1500" baseline="0" dirty="0" smtClean="0"/>
                        <a:t>Válvula de desagüe en falla, pérdida del fluido a tratar.</a:t>
                      </a:r>
                      <a:endParaRPr lang="es-VE" sz="1500" dirty="0"/>
                    </a:p>
                  </a:txBody>
                  <a:tcPr/>
                </a:tc>
                <a:tc>
                  <a:txBody>
                    <a:bodyPr/>
                    <a:lstStyle/>
                    <a:p>
                      <a:pPr algn="just"/>
                      <a:endParaRPr lang="es-VE" sz="1700" dirty="0"/>
                    </a:p>
                  </a:txBody>
                  <a:tcPr/>
                </a:tc>
              </a:tr>
            </a:tbl>
          </a:graphicData>
        </a:graphic>
      </p:graphicFrame>
      <p:sp>
        <p:nvSpPr>
          <p:cNvPr id="7" name="6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1767373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823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Unidad </a:t>
            </a:r>
            <a:r>
              <a:rPr lang="es-VE" sz="3000" dirty="0">
                <a:solidFill>
                  <a:schemeClr val="tx2">
                    <a:lumMod val="75000"/>
                  </a:schemeClr>
                </a:solidFill>
                <a:latin typeface="Gill Sans MT" panose="020B0502020104020203" pitchFamily="34" charset="0"/>
              </a:rPr>
              <a:t>de Desinfección</a:t>
            </a: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7" name="6 Rectángulo"/>
          <p:cNvSpPr/>
          <p:nvPr/>
        </p:nvSpPr>
        <p:spPr>
          <a:xfrm>
            <a:off x="460374" y="3068960"/>
            <a:ext cx="2671466" cy="61555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Entrada</a:t>
            </a:r>
            <a:r>
              <a:rPr lang="es-VE" sz="1700" dirty="0" smtClean="0">
                <a:solidFill>
                  <a:schemeClr val="tx1"/>
                </a:solidFill>
                <a:latin typeface="Century Gothic" panose="020B0502020202020204" pitchFamily="34" charset="0"/>
              </a:rPr>
              <a:t>:</a:t>
            </a:r>
          </a:p>
          <a:p>
            <a:pPr algn="just"/>
            <a:r>
              <a:rPr lang="es-VE" sz="1700" dirty="0" smtClean="0">
                <a:solidFill>
                  <a:schemeClr val="tx1"/>
                </a:solidFill>
                <a:latin typeface="Century Gothic" panose="020B0502020202020204" pitchFamily="34" charset="0"/>
              </a:rPr>
              <a:t>Agua filtrada</a:t>
            </a:r>
            <a:endParaRPr lang="es-VE" sz="1700" dirty="0">
              <a:solidFill>
                <a:schemeClr val="tx1"/>
              </a:solidFill>
              <a:latin typeface="Century Gothic" panose="020B0502020202020204" pitchFamily="34" charset="0"/>
            </a:endParaRPr>
          </a:p>
        </p:txBody>
      </p:sp>
      <p:sp>
        <p:nvSpPr>
          <p:cNvPr id="8" name="7 Rectángulo"/>
          <p:cNvSpPr/>
          <p:nvPr/>
        </p:nvSpPr>
        <p:spPr>
          <a:xfrm>
            <a:off x="1187624" y="4077072"/>
            <a:ext cx="6626290" cy="1138773"/>
          </a:xfrm>
          <a:prstGeom prst="rect">
            <a:avLst/>
          </a:prstGeom>
          <a:noFill/>
          <a:ln>
            <a:solidFill>
              <a:schemeClr val="accent6">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Proceso</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Se hace uso de agentes químicos que destruyen los microorganismos.</a:t>
            </a:r>
          </a:p>
          <a:p>
            <a:pPr algn="just"/>
            <a:r>
              <a:rPr lang="es-VE" sz="1700" dirty="0" smtClean="0">
                <a:solidFill>
                  <a:schemeClr val="tx1"/>
                </a:solidFill>
                <a:latin typeface="Century Gothic" panose="020B0502020202020204" pitchFamily="34" charset="0"/>
              </a:rPr>
              <a:t>La dosis de desinfectante se determina en el laboratorio.</a:t>
            </a:r>
          </a:p>
        </p:txBody>
      </p:sp>
      <p:sp>
        <p:nvSpPr>
          <p:cNvPr id="9" name="8 Rectángulo"/>
          <p:cNvSpPr/>
          <p:nvPr/>
        </p:nvSpPr>
        <p:spPr>
          <a:xfrm>
            <a:off x="6012160" y="3020988"/>
            <a:ext cx="2680926" cy="615553"/>
          </a:xfrm>
          <a:prstGeom prst="rect">
            <a:avLst/>
          </a:prstGeom>
          <a:noFill/>
          <a:ln>
            <a:solidFill>
              <a:schemeClr val="accent5">
                <a:lumMod val="20000"/>
                <a:lumOff val="80000"/>
              </a:schemeClr>
            </a:solidFill>
          </a:ln>
        </p:spPr>
        <p:txBody>
          <a:bodyPr wrap="square" rtlCol="0">
            <a:spAutoFit/>
          </a:bodyPr>
          <a:lstStyle/>
          <a:p>
            <a:pPr algn="just"/>
            <a:r>
              <a:rPr lang="es-VE" sz="1700" b="1" dirty="0" smtClean="0">
                <a:solidFill>
                  <a:schemeClr val="tx1"/>
                </a:solidFill>
                <a:latin typeface="Century Gothic" panose="020B0502020202020204" pitchFamily="34" charset="0"/>
              </a:rPr>
              <a:t>Salida</a:t>
            </a:r>
            <a:r>
              <a:rPr lang="es-VE" sz="1700" dirty="0" smtClean="0">
                <a:solidFill>
                  <a:schemeClr val="tx1"/>
                </a:solidFill>
                <a:latin typeface="Century Gothic" panose="020B0502020202020204" pitchFamily="34" charset="0"/>
              </a:rPr>
              <a:t>:</a:t>
            </a:r>
          </a:p>
          <a:p>
            <a:pPr algn="just"/>
            <a:r>
              <a:rPr lang="es-VE" sz="1700" dirty="0" smtClean="0">
                <a:latin typeface="Century Gothic" panose="020B0502020202020204" pitchFamily="34" charset="0"/>
              </a:rPr>
              <a:t>Agua potabilizada</a:t>
            </a:r>
            <a:endParaRPr lang="es-VE" sz="1700" dirty="0">
              <a:solidFill>
                <a:schemeClr val="tx1"/>
              </a:solidFill>
              <a:latin typeface="Century Gothic" panose="020B0502020202020204" pitchFamily="34" charset="0"/>
            </a:endParaRPr>
          </a:p>
        </p:txBody>
      </p:sp>
      <p:pic>
        <p:nvPicPr>
          <p:cNvPr id="10" name="9 Imagen"/>
          <p:cNvPicPr/>
          <p:nvPr/>
        </p:nvPicPr>
        <p:blipFill>
          <a:blip r:embed="rId2">
            <a:extLst>
              <a:ext uri="{28A0092B-C50C-407E-A947-70E740481C1C}">
                <a14:useLocalDpi xmlns:a14="http://schemas.microsoft.com/office/drawing/2010/main" val="0"/>
              </a:ext>
            </a:extLst>
          </a:blip>
          <a:srcRect/>
          <a:stretch>
            <a:fillRect/>
          </a:stretch>
        </p:blipFill>
        <p:spPr bwMode="auto">
          <a:xfrm>
            <a:off x="3234125" y="836712"/>
            <a:ext cx="2533288" cy="2009749"/>
          </a:xfrm>
          <a:prstGeom prst="rect">
            <a:avLst/>
          </a:prstGeom>
          <a:noFill/>
          <a:ln>
            <a:noFill/>
          </a:ln>
        </p:spPr>
      </p:pic>
      <p:sp>
        <p:nvSpPr>
          <p:cNvPr id="12" name="11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18029294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2200" dirty="0" smtClean="0">
                <a:solidFill>
                  <a:schemeClr val="tx2">
                    <a:lumMod val="75000"/>
                  </a:schemeClr>
                </a:solidFill>
                <a:latin typeface="Gill Sans MT" panose="020B0502020104020203" pitchFamily="34" charset="0"/>
              </a:rPr>
              <a:t>Condiciones de Operación de la Unidad </a:t>
            </a:r>
            <a:r>
              <a:rPr lang="es-VE" sz="2200" dirty="0">
                <a:solidFill>
                  <a:schemeClr val="tx2">
                    <a:lumMod val="75000"/>
                  </a:schemeClr>
                </a:solidFill>
                <a:latin typeface="Gill Sans MT" panose="020B0502020104020203" pitchFamily="34" charset="0"/>
              </a:rPr>
              <a:t>de Desinfección</a:t>
            </a: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graphicFrame>
        <p:nvGraphicFramePr>
          <p:cNvPr id="12" name="11 Tabla"/>
          <p:cNvGraphicFramePr>
            <a:graphicFrameLocks noGrp="1"/>
          </p:cNvGraphicFramePr>
          <p:nvPr>
            <p:extLst>
              <p:ext uri="{D42A27DB-BD31-4B8C-83A1-F6EECF244321}">
                <p14:modId xmlns:p14="http://schemas.microsoft.com/office/powerpoint/2010/main" val="2585242837"/>
              </p:ext>
            </p:extLst>
          </p:nvPr>
        </p:nvGraphicFramePr>
        <p:xfrm>
          <a:off x="307976" y="1052736"/>
          <a:ext cx="8512496" cy="5715000"/>
        </p:xfrm>
        <a:graphic>
          <a:graphicData uri="http://schemas.openxmlformats.org/drawingml/2006/table">
            <a:tbl>
              <a:tblPr bandRow="1">
                <a:tableStyleId>{5FD0F851-EC5A-4D38-B0AD-8093EC10F338}</a:tableStyleId>
              </a:tblPr>
              <a:tblGrid>
                <a:gridCol w="1527720"/>
                <a:gridCol w="2016224"/>
                <a:gridCol w="2664296"/>
                <a:gridCol w="2304256"/>
              </a:tblGrid>
              <a:tr h="612695">
                <a:tc>
                  <a:txBody>
                    <a:bodyPr/>
                    <a:lstStyle/>
                    <a:p>
                      <a:pPr algn="r"/>
                      <a:r>
                        <a:rPr lang="es-VE" dirty="0" smtClean="0"/>
                        <a:t>Estado</a:t>
                      </a:r>
                    </a:p>
                    <a:p>
                      <a:r>
                        <a:rPr lang="es-VE" dirty="0" smtClean="0"/>
                        <a:t>Condición</a:t>
                      </a:r>
                      <a:endParaRPr lang="es-VE" dirty="0"/>
                    </a:p>
                  </a:txBody>
                  <a:tcPr anchor="b">
                    <a:lnTlToBr w="12700" cap="flat" cmpd="sng" algn="ctr">
                      <a:solidFill>
                        <a:schemeClr val="tx1"/>
                      </a:solidFill>
                      <a:prstDash val="solid"/>
                      <a:round/>
                      <a:headEnd type="none" w="med" len="med"/>
                      <a:tailEnd type="none" w="med" len="med"/>
                    </a:lnTlToBr>
                  </a:tcPr>
                </a:tc>
                <a:tc>
                  <a:txBody>
                    <a:bodyPr/>
                    <a:lstStyle/>
                    <a:p>
                      <a:pPr algn="ctr"/>
                      <a:r>
                        <a:rPr lang="es-VE" dirty="0" smtClean="0"/>
                        <a:t>Flujo</a:t>
                      </a:r>
                      <a:endParaRPr lang="es-VE" dirty="0"/>
                    </a:p>
                  </a:txBody>
                  <a:tcPr anchor="ctr"/>
                </a:tc>
                <a:tc>
                  <a:txBody>
                    <a:bodyPr/>
                    <a:lstStyle/>
                    <a:p>
                      <a:pPr algn="ctr"/>
                      <a:r>
                        <a:rPr lang="es-VE" dirty="0" smtClean="0"/>
                        <a:t>Recursos</a:t>
                      </a:r>
                      <a:endParaRPr lang="es-VE" dirty="0"/>
                    </a:p>
                  </a:txBody>
                  <a:tcPr anchor="ctr"/>
                </a:tc>
                <a:tc>
                  <a:txBody>
                    <a:bodyPr/>
                    <a:lstStyle/>
                    <a:p>
                      <a:pPr algn="ctr"/>
                      <a:r>
                        <a:rPr lang="es-VE" dirty="0" smtClean="0"/>
                        <a:t>Proceso</a:t>
                      </a:r>
                      <a:endParaRPr lang="es-VE" dirty="0"/>
                    </a:p>
                  </a:txBody>
                  <a:tcPr anchor="ctr"/>
                </a:tc>
              </a:tr>
              <a:tr h="1838086">
                <a:tc>
                  <a:txBody>
                    <a:bodyPr/>
                    <a:lstStyle/>
                    <a:p>
                      <a:r>
                        <a:rPr lang="es-VE" dirty="0" smtClean="0"/>
                        <a:t>Normal</a:t>
                      </a:r>
                      <a:endParaRPr lang="es-VE" dirty="0"/>
                    </a:p>
                  </a:txBody>
                  <a:tcPr anchor="ctr"/>
                </a:tc>
                <a:tc>
                  <a:txBody>
                    <a:bodyPr/>
                    <a:lstStyle/>
                    <a:p>
                      <a:r>
                        <a:rPr lang="es-VE" sz="1700" dirty="0" err="1" smtClean="0"/>
                        <a:t>Qi</a:t>
                      </a:r>
                      <a:r>
                        <a:rPr lang="es-VE" sz="1700" baseline="0" dirty="0" smtClean="0"/>
                        <a:t> </a:t>
                      </a:r>
                      <a:r>
                        <a:rPr lang="es-VE" sz="1700" baseline="0" dirty="0" smtClean="0">
                          <a:sym typeface="Symbol"/>
                        </a:rPr>
                        <a:t> </a:t>
                      </a:r>
                      <a:r>
                        <a:rPr lang="es-VE" sz="1700" baseline="0" dirty="0" err="1" smtClean="0">
                          <a:sym typeface="Symbol"/>
                        </a:rPr>
                        <a:t>Qp</a:t>
                      </a:r>
                      <a:r>
                        <a:rPr lang="es-VE" sz="1700" baseline="0" dirty="0" smtClean="0">
                          <a:sym typeface="Symbol"/>
                        </a:rPr>
                        <a:t>  </a:t>
                      </a:r>
                      <a:r>
                        <a:rPr lang="es-VE" sz="1700" baseline="0" dirty="0" err="1" smtClean="0">
                          <a:sym typeface="Symbol"/>
                        </a:rPr>
                        <a:t>Qo</a:t>
                      </a:r>
                      <a:endParaRPr lang="es-VE" sz="1700" baseline="0" dirty="0" smtClean="0">
                        <a:sym typeface="Symbol"/>
                      </a:endParaRPr>
                    </a:p>
                    <a:p>
                      <a:r>
                        <a:rPr lang="es-VE" sz="1700" dirty="0" smtClean="0"/>
                        <a:t>NTU &lt; 1</a:t>
                      </a:r>
                    </a:p>
                    <a:p>
                      <a:r>
                        <a:rPr lang="es-VE" sz="1700" dirty="0" smtClean="0"/>
                        <a:t>pH &lt;</a:t>
                      </a:r>
                      <a:r>
                        <a:rPr lang="es-VE" sz="1700" baseline="0" dirty="0" smtClean="0"/>
                        <a:t> 7,5</a:t>
                      </a:r>
                    </a:p>
                    <a:p>
                      <a:r>
                        <a:rPr lang="es-VE" sz="1700" baseline="0" dirty="0" smtClean="0"/>
                        <a:t>Nivel del líquido dentro de los límites.</a:t>
                      </a:r>
                    </a:p>
                    <a:p>
                      <a:endParaRPr lang="es-VE" sz="1700" dirty="0"/>
                    </a:p>
                  </a:txBody>
                  <a:tcPr/>
                </a:tc>
                <a:tc>
                  <a:txBody>
                    <a:bodyPr/>
                    <a:lstStyle/>
                    <a:p>
                      <a:pPr algn="just"/>
                      <a:r>
                        <a:rPr lang="es-VE" sz="1500" baseline="0" dirty="0" smtClean="0"/>
                        <a:t>Sensores funcionales (recurso humano o tecnológico).</a:t>
                      </a:r>
                    </a:p>
                    <a:p>
                      <a:pPr algn="just"/>
                      <a:r>
                        <a:rPr lang="es-VE" sz="1500" dirty="0" smtClean="0"/>
                        <a:t>Válvula</a:t>
                      </a:r>
                      <a:r>
                        <a:rPr lang="es-VE" sz="1500" baseline="0" dirty="0" smtClean="0"/>
                        <a:t> de salida abierta, en funcionamiento.</a:t>
                      </a:r>
                    </a:p>
                    <a:p>
                      <a:pPr algn="just"/>
                      <a:r>
                        <a:rPr lang="es-VE" sz="1500" baseline="0" dirty="0" smtClean="0"/>
                        <a:t>Válvula de entrada abierta, en funcionamiento.</a:t>
                      </a:r>
                    </a:p>
                    <a:p>
                      <a:pPr algn="just"/>
                      <a:r>
                        <a:rPr lang="es-VE" sz="1500" baseline="0" dirty="0" smtClean="0"/>
                        <a:t>Válvula de desagüe cerrada, en funcionamiento.</a:t>
                      </a:r>
                    </a:p>
                    <a:p>
                      <a:pPr algn="just"/>
                      <a:r>
                        <a:rPr lang="es-VE" sz="1500" baseline="0" dirty="0" smtClean="0"/>
                        <a:t>Químicos disponibles.</a:t>
                      </a:r>
                    </a:p>
                  </a:txBody>
                  <a:tcPr/>
                </a:tc>
                <a:tc>
                  <a:txBody>
                    <a:bodyPr/>
                    <a:lstStyle/>
                    <a:p>
                      <a:pPr algn="just"/>
                      <a:r>
                        <a:rPr lang="es-VE" sz="1700" dirty="0" smtClean="0"/>
                        <a:t>Cantidad ideal de químicos,</a:t>
                      </a:r>
                      <a:r>
                        <a:rPr lang="es-VE" sz="1700" baseline="0" dirty="0" smtClean="0"/>
                        <a:t> según estudios en el laboratorio.</a:t>
                      </a:r>
                    </a:p>
                    <a:p>
                      <a:pPr algn="just"/>
                      <a:endParaRPr lang="es-VE" sz="1700" dirty="0" smtClean="0"/>
                    </a:p>
                  </a:txBody>
                  <a:tcPr/>
                </a:tc>
              </a:tr>
              <a:tr h="1619266">
                <a:tc>
                  <a:txBody>
                    <a:bodyPr/>
                    <a:lstStyle/>
                    <a:p>
                      <a:r>
                        <a:rPr lang="es-VE" dirty="0" smtClean="0"/>
                        <a:t>Degradado</a:t>
                      </a:r>
                      <a:endParaRPr lang="es-VE" dirty="0"/>
                    </a:p>
                  </a:txBody>
                  <a:tcPr anchor="ctr"/>
                </a:tc>
                <a:tc>
                  <a:txBody>
                    <a:bodyPr/>
                    <a:lstStyle/>
                    <a:p>
                      <a:r>
                        <a:rPr lang="es-VE" sz="1600" dirty="0" err="1" smtClean="0"/>
                        <a:t>Qi</a:t>
                      </a:r>
                      <a:r>
                        <a:rPr lang="es-VE" sz="1600" dirty="0" smtClean="0"/>
                        <a:t> &lt;&lt;</a:t>
                      </a:r>
                      <a:r>
                        <a:rPr lang="es-VE" sz="1600" baseline="0" dirty="0" smtClean="0"/>
                        <a:t> </a:t>
                      </a:r>
                      <a:r>
                        <a:rPr lang="es-VE" sz="1600" baseline="0" dirty="0" err="1" smtClean="0"/>
                        <a:t>Qp</a:t>
                      </a:r>
                      <a:r>
                        <a:rPr lang="es-VE" sz="1600" baseline="0" dirty="0" smtClean="0"/>
                        <a:t>, </a:t>
                      </a:r>
                      <a:r>
                        <a:rPr lang="es-VE" sz="1600" baseline="0" dirty="0" err="1" smtClean="0"/>
                        <a:t>Qi</a:t>
                      </a:r>
                      <a:r>
                        <a:rPr lang="es-VE" sz="1600" baseline="0" dirty="0" smtClean="0"/>
                        <a:t> &gt;&gt; </a:t>
                      </a:r>
                      <a:r>
                        <a:rPr lang="es-VE" sz="1600" baseline="0" dirty="0" err="1" smtClean="0"/>
                        <a:t>Qp</a:t>
                      </a:r>
                      <a:endParaRPr lang="es-VE" sz="1600" baseline="0" dirty="0" smtClean="0"/>
                    </a:p>
                    <a:p>
                      <a:r>
                        <a:rPr lang="es-VE" sz="1600" baseline="0" dirty="0" err="1" smtClean="0"/>
                        <a:t>Qo</a:t>
                      </a:r>
                      <a:r>
                        <a:rPr lang="es-VE" sz="1600" baseline="0" dirty="0" smtClean="0"/>
                        <a:t> </a:t>
                      </a:r>
                      <a:r>
                        <a:rPr lang="es-VE" sz="1600" dirty="0" smtClean="0"/>
                        <a:t>&lt;&lt;</a:t>
                      </a:r>
                      <a:r>
                        <a:rPr lang="es-VE" sz="1600" baseline="0" dirty="0" smtClean="0"/>
                        <a:t> </a:t>
                      </a:r>
                      <a:r>
                        <a:rPr lang="es-VE" sz="1600" baseline="0" dirty="0" err="1" smtClean="0"/>
                        <a:t>Qp</a:t>
                      </a:r>
                      <a:r>
                        <a:rPr lang="es-VE" sz="1600" baseline="0" dirty="0" smtClean="0"/>
                        <a:t>, </a:t>
                      </a:r>
                      <a:r>
                        <a:rPr lang="es-VE" sz="1600" baseline="0" dirty="0" err="1" smtClean="0"/>
                        <a:t>Qo</a:t>
                      </a:r>
                      <a:r>
                        <a:rPr lang="es-VE" sz="1600" baseline="0" dirty="0" smtClean="0"/>
                        <a:t> &gt;&gt; </a:t>
                      </a:r>
                      <a:r>
                        <a:rPr lang="es-VE" sz="1600" baseline="0" dirty="0" err="1" smtClean="0"/>
                        <a:t>Qp</a:t>
                      </a:r>
                      <a:endParaRPr lang="es-VE" sz="1600" baseline="0" dirty="0" smtClean="0"/>
                    </a:p>
                    <a:p>
                      <a:r>
                        <a:rPr lang="es-VE" sz="1600" baseline="0" dirty="0" smtClean="0"/>
                        <a:t>NTU &gt; 1</a:t>
                      </a:r>
                    </a:p>
                    <a:p>
                      <a:r>
                        <a:rPr lang="es-VE" sz="1600" baseline="0" dirty="0" smtClean="0"/>
                        <a:t>pH &lt; 5 , pH &gt; 7,5</a:t>
                      </a:r>
                    </a:p>
                    <a:p>
                      <a:r>
                        <a:rPr lang="es-VE" sz="1600" baseline="0" dirty="0" smtClean="0"/>
                        <a:t>Nivel del agua fuera del rango de operación.</a:t>
                      </a:r>
                    </a:p>
                  </a:txBody>
                  <a:tcPr/>
                </a:tc>
                <a:tc>
                  <a:txBody>
                    <a:bodyPr/>
                    <a:lstStyle/>
                    <a:p>
                      <a:pPr algn="just"/>
                      <a:r>
                        <a:rPr lang="es-VE" sz="1500" dirty="0" smtClean="0"/>
                        <a:t>Sensores en falla</a:t>
                      </a:r>
                      <a:r>
                        <a:rPr lang="es-VE" sz="1500" baseline="0" dirty="0" smtClean="0"/>
                        <a:t> (falta de personal, falla en dispositivos)</a:t>
                      </a:r>
                    </a:p>
                    <a:p>
                      <a:pPr algn="just"/>
                      <a:r>
                        <a:rPr lang="es-VE" sz="1500" baseline="0" dirty="0" smtClean="0"/>
                        <a:t>Válvulas con fallas mecánicas, sin interrupción total de flujo, o sin exceso de perdidas en el caso del desagüe.</a:t>
                      </a:r>
                    </a:p>
                    <a:p>
                      <a:pPr algn="just"/>
                      <a:r>
                        <a:rPr lang="es-VE" sz="1500" baseline="0" dirty="0" smtClean="0"/>
                        <a:t>Mantenimiento de la unidad.</a:t>
                      </a:r>
                    </a:p>
                    <a:p>
                      <a:pPr algn="just"/>
                      <a:r>
                        <a:rPr lang="es-VE" sz="1500" baseline="0" dirty="0" smtClean="0"/>
                        <a:t>Químicos limitados o nulos.</a:t>
                      </a:r>
                      <a:endParaRPr lang="es-VE" sz="1500" dirty="0"/>
                    </a:p>
                  </a:txBody>
                  <a:tcPr/>
                </a:tc>
                <a:tc>
                  <a:txBody>
                    <a:bodyPr/>
                    <a:lstStyle/>
                    <a:p>
                      <a:pPr algn="just"/>
                      <a:r>
                        <a:rPr lang="es-VE" sz="1700" dirty="0" smtClean="0"/>
                        <a:t>Fallas</a:t>
                      </a:r>
                      <a:r>
                        <a:rPr lang="es-VE" sz="1700" baseline="0" dirty="0" smtClean="0"/>
                        <a:t> en las cantidades de químicos a añadir.</a:t>
                      </a:r>
                      <a:endParaRPr lang="es-VE" sz="1700" dirty="0"/>
                    </a:p>
                  </a:txBody>
                  <a:tcPr/>
                </a:tc>
              </a:tr>
              <a:tr h="898506">
                <a:tc>
                  <a:txBody>
                    <a:bodyPr/>
                    <a:lstStyle/>
                    <a:p>
                      <a:r>
                        <a:rPr lang="es-VE" dirty="0" smtClean="0"/>
                        <a:t>Falla</a:t>
                      </a:r>
                      <a:endParaRPr lang="es-VE" dirty="0"/>
                    </a:p>
                  </a:txBody>
                  <a:tcPr anchor="ctr"/>
                </a:tc>
                <a:tc>
                  <a:txBody>
                    <a:bodyPr/>
                    <a:lstStyle/>
                    <a:p>
                      <a:r>
                        <a:rPr lang="es-VE" sz="1700" dirty="0" err="1" smtClean="0"/>
                        <a:t>Qi</a:t>
                      </a:r>
                      <a:r>
                        <a:rPr lang="es-VE" sz="1700" dirty="0" smtClean="0"/>
                        <a:t> </a:t>
                      </a:r>
                      <a:r>
                        <a:rPr lang="es-VE" sz="1700" baseline="0" dirty="0" smtClean="0">
                          <a:sym typeface="Symbol"/>
                        </a:rPr>
                        <a:t> 0</a:t>
                      </a:r>
                    </a:p>
                  </a:txBody>
                  <a:tcPr/>
                </a:tc>
                <a:tc>
                  <a:txBody>
                    <a:bodyPr/>
                    <a:lstStyle/>
                    <a:p>
                      <a:pPr algn="just"/>
                      <a:r>
                        <a:rPr lang="es-VE" sz="1500" dirty="0" smtClean="0"/>
                        <a:t>Válvula de entrada en falla, interrupción del</a:t>
                      </a:r>
                      <a:r>
                        <a:rPr lang="es-VE" sz="1500" baseline="0" dirty="0" smtClean="0"/>
                        <a:t> flujo.</a:t>
                      </a:r>
                    </a:p>
                    <a:p>
                      <a:pPr algn="just"/>
                      <a:r>
                        <a:rPr lang="es-VE" sz="1500" baseline="0" dirty="0" smtClean="0"/>
                        <a:t>Válvula de desagüe en falla, pérdida del fluido a tratar.</a:t>
                      </a:r>
                      <a:endParaRPr lang="es-VE" sz="1500" dirty="0"/>
                    </a:p>
                  </a:txBody>
                  <a:tcPr/>
                </a:tc>
                <a:tc>
                  <a:txBody>
                    <a:bodyPr/>
                    <a:lstStyle/>
                    <a:p>
                      <a:pPr algn="just"/>
                      <a:endParaRPr lang="es-VE" sz="1700" dirty="0"/>
                    </a:p>
                  </a:txBody>
                  <a:tcPr/>
                </a:tc>
              </a:tr>
            </a:tbl>
          </a:graphicData>
        </a:graphic>
      </p:graphicFrame>
      <p:sp>
        <p:nvSpPr>
          <p:cNvPr id="7" name="6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3153465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67744" y="166328"/>
            <a:ext cx="6876257" cy="38235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Esquemático Genérico</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22530" name="Picture 2" descr="D:\Documents\Tesis\digital-twin-prop\proyecto_YsisLacruz\figures\4multiplex.png"/>
          <p:cNvPicPr>
            <a:picLocks noChangeAspect="1" noChangeArrowheads="1"/>
          </p:cNvPicPr>
          <p:nvPr/>
        </p:nvPicPr>
        <p:blipFill rotWithShape="1">
          <a:blip r:embed="rId3">
            <a:extLst>
              <a:ext uri="{28A0092B-C50C-407E-A947-70E740481C1C}">
                <a14:useLocalDpi xmlns:a14="http://schemas.microsoft.com/office/drawing/2010/main" val="0"/>
              </a:ext>
            </a:extLst>
          </a:blip>
          <a:srcRect r="41385"/>
          <a:stretch/>
        </p:blipFill>
        <p:spPr bwMode="auto">
          <a:xfrm rot="5400000">
            <a:off x="2578168" y="-1669448"/>
            <a:ext cx="3960439" cy="9116775"/>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D:\Documents\Tesis\digital-twin-prop\proyecto_YsisLacruz\figures\4multiplex.png"/>
          <p:cNvPicPr>
            <a:picLocks noChangeAspect="1" noChangeArrowheads="1"/>
          </p:cNvPicPr>
          <p:nvPr/>
        </p:nvPicPr>
        <p:blipFill rotWithShape="1">
          <a:blip r:embed="rId3">
            <a:extLst>
              <a:ext uri="{28A0092B-C50C-407E-A947-70E740481C1C}">
                <a14:useLocalDpi xmlns:a14="http://schemas.microsoft.com/office/drawing/2010/main" val="0"/>
              </a:ext>
            </a:extLst>
          </a:blip>
          <a:srcRect l="58622" t="85548"/>
          <a:stretch/>
        </p:blipFill>
        <p:spPr bwMode="auto">
          <a:xfrm>
            <a:off x="-96163" y="5063271"/>
            <a:ext cx="3794591" cy="1805112"/>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redondeado"/>
          <p:cNvSpPr/>
          <p:nvPr/>
        </p:nvSpPr>
        <p:spPr>
          <a:xfrm>
            <a:off x="-108520" y="0"/>
            <a:ext cx="2376264"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Potabilización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2492398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9753" y="166328"/>
            <a:ext cx="6804248"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400" dirty="0">
                <a:solidFill>
                  <a:schemeClr val="tx2">
                    <a:lumMod val="75000"/>
                  </a:schemeClr>
                </a:solidFill>
                <a:latin typeface="Gill Sans MT" panose="020B0502020104020203" pitchFamily="34" charset="0"/>
              </a:rPr>
              <a:t> </a:t>
            </a:r>
            <a:r>
              <a:rPr lang="es-VE" sz="2400" dirty="0" smtClean="0">
                <a:solidFill>
                  <a:schemeClr val="tx2">
                    <a:lumMod val="75000"/>
                  </a:schemeClr>
                </a:solidFill>
                <a:latin typeface="Gill Sans MT" panose="020B0502020104020203" pitchFamily="34" charset="0"/>
              </a:rPr>
              <a:t>Sistemas de Suministro de Agua Potable,</a:t>
            </a:r>
            <a:r>
              <a:rPr lang="es-VE" sz="2400" dirty="0">
                <a:solidFill>
                  <a:schemeClr val="tx2">
                    <a:lumMod val="75000"/>
                  </a:schemeClr>
                </a:solidFill>
                <a:latin typeface="Gill Sans MT" panose="020B0502020104020203" pitchFamily="34" charset="0"/>
              </a:rPr>
              <a:t> </a:t>
            </a:r>
            <a:r>
              <a:rPr lang="es-VE" sz="2400" dirty="0" smtClean="0">
                <a:solidFill>
                  <a:schemeClr val="tx2">
                    <a:lumMod val="75000"/>
                  </a:schemeClr>
                </a:solidFill>
                <a:latin typeface="Gill Sans MT" panose="020B0502020104020203" pitchFamily="34" charset="0"/>
              </a:rPr>
              <a:t>hacia la I4.0</a:t>
            </a:r>
          </a:p>
        </p:txBody>
      </p:sp>
      <p:sp>
        <p:nvSpPr>
          <p:cNvPr id="4" name="3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Motivación</a:t>
            </a:r>
            <a:endParaRPr lang="es-VE" sz="2500" b="1" dirty="0">
              <a:solidFill>
                <a:prstClr val="white"/>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3" name="2 Rectángulo"/>
          <p:cNvSpPr/>
          <p:nvPr/>
        </p:nvSpPr>
        <p:spPr>
          <a:xfrm>
            <a:off x="72008" y="2293114"/>
            <a:ext cx="3347864" cy="2554545"/>
          </a:xfrm>
          <a:prstGeom prst="rect">
            <a:avLst/>
          </a:prstGeom>
        </p:spPr>
        <p:txBody>
          <a:bodyPr wrap="square">
            <a:spAutoFit/>
          </a:bodyPr>
          <a:lstStyle/>
          <a:p>
            <a:pPr marL="182563" indent="-182563" algn="just">
              <a:buClr>
                <a:schemeClr val="accent6">
                  <a:lumMod val="75000"/>
                </a:schemeClr>
              </a:buClr>
              <a:buFont typeface="Calibri" panose="020F0502020204030204" pitchFamily="34" charset="0"/>
              <a:buChar char="‐"/>
            </a:pPr>
            <a:r>
              <a:rPr lang="es-VE" sz="2000" dirty="0" smtClean="0">
                <a:solidFill>
                  <a:srgbClr val="002060"/>
                </a:solidFill>
                <a:latin typeface="+mj-lt"/>
              </a:rPr>
              <a:t>Perdida de agua por fugas.</a:t>
            </a:r>
          </a:p>
          <a:p>
            <a:pPr marL="182563" indent="-182563" algn="just">
              <a:buClr>
                <a:schemeClr val="accent6">
                  <a:lumMod val="75000"/>
                </a:schemeClr>
              </a:buClr>
              <a:buFont typeface="Calibri" panose="020F0502020204030204" pitchFamily="34" charset="0"/>
              <a:buChar char="‐"/>
            </a:pPr>
            <a:r>
              <a:rPr lang="es-VE" sz="2000" dirty="0" smtClean="0">
                <a:solidFill>
                  <a:srgbClr val="002060"/>
                </a:solidFill>
                <a:latin typeface="+mj-lt"/>
              </a:rPr>
              <a:t>Ausencia de datos y/o análisis de datos en la empresa.</a:t>
            </a:r>
          </a:p>
          <a:p>
            <a:pPr marL="182563" indent="-182563" algn="just">
              <a:buClr>
                <a:schemeClr val="accent6">
                  <a:lumMod val="75000"/>
                </a:schemeClr>
              </a:buClr>
              <a:buFont typeface="Calibri" panose="020F0502020204030204" pitchFamily="34" charset="0"/>
              <a:buChar char="‐"/>
            </a:pPr>
            <a:r>
              <a:rPr lang="es-VE" sz="2000" dirty="0" smtClean="0">
                <a:solidFill>
                  <a:srgbClr val="002060"/>
                </a:solidFill>
                <a:latin typeface="+mj-lt"/>
              </a:rPr>
              <a:t>Reparaciones reactivas y no planificadas.</a:t>
            </a:r>
          </a:p>
          <a:p>
            <a:pPr marL="182563" indent="-182563" algn="just">
              <a:buClr>
                <a:schemeClr val="accent6">
                  <a:lumMod val="75000"/>
                </a:schemeClr>
              </a:buClr>
              <a:buFont typeface="Calibri" panose="020F0502020204030204" pitchFamily="34" charset="0"/>
              <a:buChar char="‐"/>
            </a:pPr>
            <a:r>
              <a:rPr lang="es-VE" sz="2000" dirty="0" smtClean="0">
                <a:solidFill>
                  <a:srgbClr val="002060"/>
                </a:solidFill>
                <a:latin typeface="+mj-lt"/>
              </a:rPr>
              <a:t>Agua de baja calidad debido a tratamientos inadecuados.</a:t>
            </a:r>
            <a:endParaRPr lang="es-VE" sz="2000" dirty="0">
              <a:solidFill>
                <a:srgbClr val="002060"/>
              </a:solidFill>
              <a:latin typeface="+mj-lt"/>
            </a:endParaRPr>
          </a:p>
        </p:txBody>
      </p:sp>
      <p:cxnSp>
        <p:nvCxnSpPr>
          <p:cNvPr id="8" name="7 Conector recto"/>
          <p:cNvCxnSpPr/>
          <p:nvPr/>
        </p:nvCxnSpPr>
        <p:spPr>
          <a:xfrm flipH="1">
            <a:off x="980079" y="5157192"/>
            <a:ext cx="1531722" cy="0"/>
          </a:xfrm>
          <a:prstGeom prst="line">
            <a:avLst/>
          </a:prstGeom>
          <a:ln w="3175">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
        <p:nvSpPr>
          <p:cNvPr id="9" name="8 CuadroTexto"/>
          <p:cNvSpPr txBox="1"/>
          <p:nvPr/>
        </p:nvSpPr>
        <p:spPr>
          <a:xfrm>
            <a:off x="6725464" y="6461496"/>
            <a:ext cx="2220801" cy="276999"/>
          </a:xfrm>
          <a:prstGeom prst="rect">
            <a:avLst/>
          </a:prstGeom>
          <a:noFill/>
        </p:spPr>
        <p:txBody>
          <a:bodyPr wrap="none" rtlCol="0">
            <a:spAutoFit/>
          </a:bodyPr>
          <a:lstStyle/>
          <a:p>
            <a:r>
              <a:rPr lang="es-VE" sz="1200" dirty="0" smtClean="0"/>
              <a:t>(Foro Económico Mundial, 2018)</a:t>
            </a:r>
            <a:endParaRPr lang="es-VE" sz="1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812" y="836712"/>
            <a:ext cx="56007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67655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2" name="1 Grupo"/>
          <p:cNvGrpSpPr/>
          <p:nvPr/>
        </p:nvGrpSpPr>
        <p:grpSpPr>
          <a:xfrm>
            <a:off x="4461916" y="188640"/>
            <a:ext cx="3905414" cy="6669360"/>
            <a:chOff x="4461916" y="188640"/>
            <a:chExt cx="3905414"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1" name="20 Conector"/>
            <p:cNvSpPr/>
            <p:nvPr/>
          </p:nvSpPr>
          <p:spPr>
            <a:xfrm>
              <a:off x="4463121" y="4562057"/>
              <a:ext cx="222088" cy="220420"/>
            </a:xfrm>
            <a:prstGeom prst="flowChartConnector">
              <a:avLst/>
            </a:prstGeom>
            <a:noFill/>
            <a:ln w="38100">
              <a:solidFill>
                <a:srgbClr val="2E9BA0"/>
              </a:solidFill>
            </a:ln>
            <a:effectLst>
              <a:glow rad="50800">
                <a:srgbClr val="2E9BA0">
                  <a:alpha val="43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effectLst/>
              </a:endParaRPr>
            </a:p>
          </p:txBody>
        </p:sp>
      </p:grpSp>
    </p:spTree>
    <p:extLst>
      <p:ext uri="{BB962C8B-B14F-4D97-AF65-F5344CB8AC3E}">
        <p14:creationId xmlns:p14="http://schemas.microsoft.com/office/powerpoint/2010/main" val="37892236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 y="166328"/>
            <a:ext cx="9144002"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Caso de Uso</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3" name="2 Rectángulo"/>
          <p:cNvSpPr/>
          <p:nvPr/>
        </p:nvSpPr>
        <p:spPr>
          <a:xfrm>
            <a:off x="330588" y="4581128"/>
            <a:ext cx="3696345" cy="1754326"/>
          </a:xfrm>
          <a:prstGeom prst="rect">
            <a:avLst/>
          </a:prstGeom>
        </p:spPr>
        <p:txBody>
          <a:bodyPr wrap="square">
            <a:spAutoFit/>
          </a:bodyPr>
          <a:lstStyle/>
          <a:p>
            <a:pPr algn="just"/>
            <a:r>
              <a:rPr lang="es-VE" dirty="0">
                <a:solidFill>
                  <a:srgbClr val="002060"/>
                </a:solidFill>
              </a:rPr>
              <a:t>Se toma como caso de estudio la Planta </a:t>
            </a:r>
            <a:r>
              <a:rPr lang="es-VE" dirty="0" smtClean="0">
                <a:solidFill>
                  <a:srgbClr val="002060"/>
                </a:solidFill>
              </a:rPr>
              <a:t>de Potabilización </a:t>
            </a:r>
            <a:r>
              <a:rPr lang="es-VE" dirty="0">
                <a:solidFill>
                  <a:srgbClr val="002060"/>
                </a:solidFill>
              </a:rPr>
              <a:t>"Dr. Eduardo </a:t>
            </a:r>
            <a:r>
              <a:rPr lang="es-VE" dirty="0" smtClean="0">
                <a:solidFill>
                  <a:srgbClr val="002060"/>
                </a:solidFill>
              </a:rPr>
              <a:t>Jáuregui”.</a:t>
            </a:r>
          </a:p>
          <a:p>
            <a:pPr algn="just"/>
            <a:endParaRPr lang="es-VE" dirty="0" smtClean="0">
              <a:solidFill>
                <a:srgbClr val="002060"/>
              </a:solidFill>
            </a:endParaRPr>
          </a:p>
          <a:p>
            <a:pPr algn="just"/>
            <a:endParaRPr lang="es-VE" dirty="0">
              <a:solidFill>
                <a:srgbClr val="002060"/>
              </a:solidFill>
            </a:endParaRPr>
          </a:p>
          <a:p>
            <a:pPr algn="just"/>
            <a:r>
              <a:rPr lang="es-VE" b="1" dirty="0" smtClean="0">
                <a:solidFill>
                  <a:srgbClr val="002060"/>
                </a:solidFill>
              </a:rPr>
              <a:t>Caudal de Producción: </a:t>
            </a:r>
            <a:r>
              <a:rPr lang="es-VE" dirty="0" smtClean="0">
                <a:solidFill>
                  <a:srgbClr val="002060"/>
                </a:solidFill>
              </a:rPr>
              <a:t>300 L/s.</a:t>
            </a:r>
            <a:endParaRPr lang="es-VE" dirty="0">
              <a:solidFill>
                <a:srgbClr val="002060"/>
              </a:solidFill>
            </a:endParaRPr>
          </a:p>
        </p:txBody>
      </p:sp>
      <p:pic>
        <p:nvPicPr>
          <p:cNvPr id="6" name="Picture 2" descr="D:\Downloads\DSC045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563" y="1051295"/>
            <a:ext cx="3366959" cy="2525219"/>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5271563" y="5113626"/>
            <a:ext cx="2976969" cy="1477328"/>
          </a:xfrm>
          <a:prstGeom prst="rect">
            <a:avLst/>
          </a:prstGeom>
          <a:noFill/>
        </p:spPr>
        <p:txBody>
          <a:bodyPr wrap="none" rtlCol="0">
            <a:spAutoFit/>
          </a:bodyPr>
          <a:lstStyle/>
          <a:p>
            <a:r>
              <a:rPr lang="es-VE" dirty="0" smtClean="0">
                <a:solidFill>
                  <a:srgbClr val="002060"/>
                </a:solidFill>
              </a:rPr>
              <a:t>1 Canal </a:t>
            </a:r>
            <a:r>
              <a:rPr lang="es-VE" dirty="0" err="1" smtClean="0">
                <a:solidFill>
                  <a:srgbClr val="002060"/>
                </a:solidFill>
              </a:rPr>
              <a:t>Parshall</a:t>
            </a:r>
            <a:endParaRPr lang="es-VE" dirty="0" smtClean="0">
              <a:solidFill>
                <a:srgbClr val="002060"/>
              </a:solidFill>
            </a:endParaRPr>
          </a:p>
          <a:p>
            <a:r>
              <a:rPr lang="es-VE" dirty="0" smtClean="0">
                <a:solidFill>
                  <a:srgbClr val="002060"/>
                </a:solidFill>
              </a:rPr>
              <a:t>2 </a:t>
            </a:r>
            <a:r>
              <a:rPr lang="es-VE" dirty="0" err="1" smtClean="0">
                <a:solidFill>
                  <a:srgbClr val="002060"/>
                </a:solidFill>
              </a:rPr>
              <a:t>Floculadores</a:t>
            </a:r>
            <a:r>
              <a:rPr lang="es-VE" dirty="0" smtClean="0">
                <a:solidFill>
                  <a:srgbClr val="002060"/>
                </a:solidFill>
              </a:rPr>
              <a:t> de dos cabinas</a:t>
            </a:r>
          </a:p>
          <a:p>
            <a:r>
              <a:rPr lang="es-VE" dirty="0" smtClean="0">
                <a:solidFill>
                  <a:srgbClr val="002060"/>
                </a:solidFill>
              </a:rPr>
              <a:t>2 Sedimentadores</a:t>
            </a:r>
          </a:p>
          <a:p>
            <a:r>
              <a:rPr lang="es-VE" dirty="0" smtClean="0">
                <a:solidFill>
                  <a:srgbClr val="002060"/>
                </a:solidFill>
              </a:rPr>
              <a:t>6 Filtros</a:t>
            </a:r>
          </a:p>
          <a:p>
            <a:r>
              <a:rPr lang="es-VE" dirty="0" smtClean="0">
                <a:solidFill>
                  <a:srgbClr val="002060"/>
                </a:solidFill>
              </a:rPr>
              <a:t>1 unidad de desinfección</a:t>
            </a:r>
            <a:endParaRPr lang="es-VE" dirty="0">
              <a:solidFill>
                <a:srgbClr val="002060"/>
              </a:solidFill>
            </a:endParaRPr>
          </a:p>
        </p:txBody>
      </p:sp>
      <p:sp>
        <p:nvSpPr>
          <p:cNvPr id="7" name="6 CuadroTexto"/>
          <p:cNvSpPr txBox="1"/>
          <p:nvPr/>
        </p:nvSpPr>
        <p:spPr>
          <a:xfrm>
            <a:off x="5270782" y="4581128"/>
            <a:ext cx="1189749" cy="369332"/>
          </a:xfrm>
          <a:prstGeom prst="rect">
            <a:avLst/>
          </a:prstGeom>
          <a:noFill/>
        </p:spPr>
        <p:txBody>
          <a:bodyPr wrap="none" rtlCol="0">
            <a:spAutoFit/>
          </a:bodyPr>
          <a:lstStyle/>
          <a:p>
            <a:r>
              <a:rPr lang="es-VE" b="1" dirty="0" smtClean="0">
                <a:solidFill>
                  <a:srgbClr val="002060"/>
                </a:solidFill>
              </a:rPr>
              <a:t>Consta de:</a:t>
            </a:r>
            <a:endParaRPr lang="es-VE" b="1" dirty="0">
              <a:solidFill>
                <a:srgbClr val="002060"/>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766763"/>
            <a:ext cx="4046373" cy="3094285"/>
          </a:xfrm>
          <a:prstGeom prst="ellipse">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147015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 y="166328"/>
            <a:ext cx="9144002"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Modelo Discreto del Comportamiento de una Unidad</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p:cNvSpPr/>
          <p:nvPr/>
        </p:nvSpPr>
        <p:spPr>
          <a:xfrm>
            <a:off x="307974" y="1052736"/>
            <a:ext cx="3399929" cy="1015663"/>
          </a:xfrm>
          <a:prstGeom prst="rect">
            <a:avLst/>
          </a:prstGeom>
        </p:spPr>
        <p:txBody>
          <a:bodyPr wrap="square">
            <a:spAutoFit/>
          </a:bodyPr>
          <a:lstStyle/>
          <a:p>
            <a:pPr algn="just"/>
            <a:r>
              <a:rPr lang="es-VE" sz="2000" dirty="0" smtClean="0"/>
              <a:t>Toda </a:t>
            </a:r>
            <a:r>
              <a:rPr lang="es-VE" sz="2000" dirty="0"/>
              <a:t>unidad inicia, opera y se detiene, asociado a estados de arranque, </a:t>
            </a:r>
            <a:r>
              <a:rPr lang="es-VE" sz="2000" dirty="0" smtClean="0"/>
              <a:t>operación y parada.</a:t>
            </a:r>
            <a:endParaRPr lang="es-VE" sz="2000" dirty="0"/>
          </a:p>
        </p:txBody>
      </p:sp>
      <p:sp>
        <p:nvSpPr>
          <p:cNvPr id="7" name="6 Rectángulo"/>
          <p:cNvSpPr/>
          <p:nvPr/>
        </p:nvSpPr>
        <p:spPr>
          <a:xfrm>
            <a:off x="4842283" y="1098902"/>
            <a:ext cx="1601925" cy="923330"/>
          </a:xfrm>
          <a:prstGeom prst="rect">
            <a:avLst/>
          </a:prstGeom>
        </p:spPr>
        <p:txBody>
          <a:bodyPr wrap="square">
            <a:spAutoFit/>
          </a:bodyPr>
          <a:lstStyle/>
          <a:p>
            <a:r>
              <a:rPr lang="pt-BR" dirty="0" smtClean="0"/>
              <a:t>Arranque (A)</a:t>
            </a:r>
          </a:p>
          <a:p>
            <a:r>
              <a:rPr lang="pt-BR" dirty="0" smtClean="0"/>
              <a:t>Operando </a:t>
            </a:r>
            <a:r>
              <a:rPr lang="pt-BR" dirty="0"/>
              <a:t>(</a:t>
            </a:r>
            <a:r>
              <a:rPr lang="pt-BR" dirty="0" smtClean="0"/>
              <a:t>O)</a:t>
            </a:r>
          </a:p>
          <a:p>
            <a:r>
              <a:rPr lang="pt-BR" dirty="0" smtClean="0"/>
              <a:t>Parada </a:t>
            </a:r>
            <a:r>
              <a:rPr lang="pt-BR" dirty="0"/>
              <a:t>(P)</a:t>
            </a:r>
            <a:endParaRPr lang="es-VE" dirty="0"/>
          </a:p>
        </p:txBody>
      </p:sp>
      <p:sp>
        <p:nvSpPr>
          <p:cNvPr id="8" name="7 Rectángulo"/>
          <p:cNvSpPr/>
          <p:nvPr/>
        </p:nvSpPr>
        <p:spPr>
          <a:xfrm>
            <a:off x="6948264" y="1098902"/>
            <a:ext cx="1781944" cy="923330"/>
          </a:xfrm>
          <a:prstGeom prst="rect">
            <a:avLst/>
          </a:prstGeom>
        </p:spPr>
        <p:txBody>
          <a:bodyPr wrap="square">
            <a:spAutoFit/>
          </a:bodyPr>
          <a:lstStyle/>
          <a:p>
            <a:r>
              <a:rPr lang="pt-BR" dirty="0"/>
              <a:t>Normal (N</a:t>
            </a:r>
            <a:r>
              <a:rPr lang="pt-BR" dirty="0" smtClean="0"/>
              <a:t>)</a:t>
            </a:r>
            <a:endParaRPr lang="pt-BR" dirty="0"/>
          </a:p>
          <a:p>
            <a:r>
              <a:rPr lang="pt-BR" dirty="0"/>
              <a:t>Degradado (D</a:t>
            </a:r>
            <a:r>
              <a:rPr lang="pt-BR" dirty="0" smtClean="0"/>
              <a:t>) </a:t>
            </a:r>
          </a:p>
          <a:p>
            <a:r>
              <a:rPr lang="pt-BR" dirty="0" err="1" smtClean="0"/>
              <a:t>Fallo</a:t>
            </a:r>
            <a:r>
              <a:rPr lang="pt-BR" dirty="0" smtClean="0"/>
              <a:t> </a:t>
            </a:r>
            <a:r>
              <a:rPr lang="pt-BR" dirty="0"/>
              <a:t>(F)</a:t>
            </a:r>
            <a:endParaRPr lang="es-VE" dirty="0"/>
          </a:p>
        </p:txBody>
      </p:sp>
      <p:cxnSp>
        <p:nvCxnSpPr>
          <p:cNvPr id="10" name="9 Conector recto de flecha"/>
          <p:cNvCxnSpPr/>
          <p:nvPr/>
        </p:nvCxnSpPr>
        <p:spPr>
          <a:xfrm>
            <a:off x="3851920" y="1560567"/>
            <a:ext cx="720080" cy="0"/>
          </a:xfrm>
          <a:prstGeom prst="straightConnector1">
            <a:avLst/>
          </a:prstGeom>
          <a:ln>
            <a:solidFill>
              <a:schemeClr val="accent6">
                <a:lumMod val="60000"/>
                <a:lumOff val="40000"/>
              </a:schemeClr>
            </a:solidFill>
            <a:tailEnd type="arrow"/>
          </a:ln>
        </p:spPr>
        <p:style>
          <a:lnRef idx="1">
            <a:schemeClr val="accent6"/>
          </a:lnRef>
          <a:fillRef idx="0">
            <a:schemeClr val="accent6"/>
          </a:fillRef>
          <a:effectRef idx="0">
            <a:schemeClr val="accent6"/>
          </a:effectRef>
          <a:fontRef idx="minor">
            <a:schemeClr val="tx1"/>
          </a:fontRef>
        </p:style>
      </p:cxnSp>
      <p:sp>
        <p:nvSpPr>
          <p:cNvPr id="11" name="10 Abrir llave"/>
          <p:cNvSpPr/>
          <p:nvPr/>
        </p:nvSpPr>
        <p:spPr>
          <a:xfrm>
            <a:off x="6660232" y="1128519"/>
            <a:ext cx="144016" cy="864096"/>
          </a:xfrm>
          <a:prstGeom prst="leftBrace">
            <a:avLst/>
          </a:prstGeom>
          <a:ln>
            <a:solidFill>
              <a:schemeClr val="accent6">
                <a:lumMod val="60000"/>
                <a:lumOff val="4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s-VE"/>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9892" y="2771775"/>
            <a:ext cx="3057525"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descr="D:\Documents\Tesis\digital-twin-prop\proyecto_YsisLacruz\figures\3unitstatesr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924944"/>
            <a:ext cx="5643245" cy="354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594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 y="166328"/>
            <a:ext cx="9144002"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Modelo Genérico Continuo de un Tanque</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536" y="764705"/>
            <a:ext cx="4578927" cy="165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65" y="2852936"/>
            <a:ext cx="4496549" cy="100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4" y="4221088"/>
            <a:ext cx="4496549" cy="929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65" y="5589240"/>
            <a:ext cx="4496549" cy="915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9533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Propuesta de Gemelo Digital</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8" name="7 Rectángulo"/>
          <p:cNvSpPr/>
          <p:nvPr/>
        </p:nvSpPr>
        <p:spPr>
          <a:xfrm>
            <a:off x="339406" y="1300698"/>
            <a:ext cx="3096344" cy="400110"/>
          </a:xfrm>
          <a:prstGeom prst="rect">
            <a:avLst/>
          </a:prstGeom>
          <a:noFill/>
          <a:ln>
            <a:noFill/>
          </a:ln>
        </p:spPr>
        <p:txBody>
          <a:bodyPr wrap="square" rtlCol="0">
            <a:spAutoFit/>
          </a:bodyPr>
          <a:lstStyle/>
          <a:p>
            <a:pPr marL="285750" indent="-285750" algn="just">
              <a:buClr>
                <a:schemeClr val="accent6">
                  <a:lumMod val="75000"/>
                </a:schemeClr>
              </a:buClr>
              <a:buFont typeface="Arial" panose="020B0604020202020204" pitchFamily="34" charset="0"/>
              <a:buChar char="•"/>
            </a:pPr>
            <a:r>
              <a:rPr lang="es-VE" sz="2000" dirty="0" smtClean="0">
                <a:latin typeface="+mj-lt"/>
              </a:rPr>
              <a:t>Unidad de Coagulación</a:t>
            </a:r>
            <a:endParaRPr lang="es-VE" sz="2000" dirty="0" smtClean="0">
              <a:solidFill>
                <a:schemeClr val="tx1"/>
              </a:solidFill>
              <a:latin typeface="+mj-lt"/>
            </a:endParaRPr>
          </a:p>
        </p:txBody>
      </p:sp>
      <p:sp>
        <p:nvSpPr>
          <p:cNvPr id="9" name="8 Rectángulo"/>
          <p:cNvSpPr/>
          <p:nvPr/>
        </p:nvSpPr>
        <p:spPr>
          <a:xfrm>
            <a:off x="339406" y="2969076"/>
            <a:ext cx="6626290" cy="400110"/>
          </a:xfrm>
          <a:prstGeom prst="rect">
            <a:avLst/>
          </a:prstGeom>
          <a:noFill/>
          <a:ln>
            <a:noFill/>
          </a:ln>
        </p:spPr>
        <p:txBody>
          <a:bodyPr wrap="square" rtlCol="0">
            <a:spAutoFit/>
          </a:bodyPr>
          <a:lstStyle/>
          <a:p>
            <a:pPr marL="342900" indent="-342900" algn="just">
              <a:buClr>
                <a:schemeClr val="accent6">
                  <a:lumMod val="75000"/>
                </a:schemeClr>
              </a:buClr>
              <a:buFont typeface="Arial" panose="020B0604020202020204" pitchFamily="34" charset="0"/>
              <a:buChar char="•"/>
            </a:pPr>
            <a:r>
              <a:rPr lang="es-VE" sz="2000" dirty="0" smtClean="0">
                <a:latin typeface="+mj-lt"/>
              </a:rPr>
              <a:t>Unidad de Sedimentación</a:t>
            </a:r>
            <a:endParaRPr lang="es-VE" sz="2000" dirty="0" smtClean="0">
              <a:solidFill>
                <a:schemeClr val="tx1"/>
              </a:solidFill>
              <a:latin typeface="+mj-lt"/>
            </a:endParaRPr>
          </a:p>
        </p:txBody>
      </p:sp>
      <p:sp>
        <p:nvSpPr>
          <p:cNvPr id="3" name="2 CuadroTexto"/>
          <p:cNvSpPr txBox="1"/>
          <p:nvPr/>
        </p:nvSpPr>
        <p:spPr>
          <a:xfrm>
            <a:off x="935508" y="1700808"/>
            <a:ext cx="7030707" cy="707886"/>
          </a:xfrm>
          <a:prstGeom prst="rect">
            <a:avLst/>
          </a:prstGeom>
          <a:noFill/>
        </p:spPr>
        <p:txBody>
          <a:bodyPr wrap="none" rtlCol="0">
            <a:spAutoFit/>
          </a:bodyPr>
          <a:lstStyle/>
          <a:p>
            <a:r>
              <a:rPr lang="es-VE" sz="2000" dirty="0" smtClean="0">
                <a:latin typeface="+mj-lt"/>
              </a:rPr>
              <a:t>Modelo continuo para determinar la dosis </a:t>
            </a:r>
            <a:r>
              <a:rPr lang="es-VE" sz="2000" dirty="0" smtClean="0">
                <a:latin typeface="+mj-lt"/>
              </a:rPr>
              <a:t>de coagulante a </a:t>
            </a:r>
            <a:r>
              <a:rPr lang="es-VE" sz="2000" dirty="0" smtClean="0">
                <a:latin typeface="+mj-lt"/>
              </a:rPr>
              <a:t>añadir.</a:t>
            </a:r>
            <a:endParaRPr lang="es-VE" sz="2000" dirty="0" smtClean="0">
              <a:latin typeface="+mj-lt"/>
            </a:endParaRPr>
          </a:p>
          <a:p>
            <a:r>
              <a:rPr lang="es-VE" sz="2000" dirty="0" smtClean="0">
                <a:latin typeface="+mj-lt"/>
              </a:rPr>
              <a:t>Modelo de Gestión de la unidad</a:t>
            </a:r>
            <a:r>
              <a:rPr lang="es-VE" sz="2000" dirty="0" smtClean="0">
                <a:latin typeface="+mj-lt"/>
              </a:rPr>
              <a:t>.</a:t>
            </a:r>
            <a:endParaRPr lang="es-VE" sz="2000" dirty="0" smtClean="0">
              <a:latin typeface="+mj-lt"/>
            </a:endParaRPr>
          </a:p>
        </p:txBody>
      </p:sp>
      <p:sp>
        <p:nvSpPr>
          <p:cNvPr id="10" name="9 CuadroTexto"/>
          <p:cNvSpPr txBox="1"/>
          <p:nvPr/>
        </p:nvSpPr>
        <p:spPr>
          <a:xfrm>
            <a:off x="918609" y="3369186"/>
            <a:ext cx="5308697" cy="707886"/>
          </a:xfrm>
          <a:prstGeom prst="rect">
            <a:avLst/>
          </a:prstGeom>
          <a:noFill/>
        </p:spPr>
        <p:txBody>
          <a:bodyPr wrap="none" rtlCol="0">
            <a:spAutoFit/>
          </a:bodyPr>
          <a:lstStyle/>
          <a:p>
            <a:r>
              <a:rPr lang="es-VE" sz="2000" dirty="0" smtClean="0">
                <a:latin typeface="+mj-lt"/>
              </a:rPr>
              <a:t>Comportamiento de la unidad, </a:t>
            </a:r>
            <a:r>
              <a:rPr lang="es-VE" sz="2000" dirty="0" smtClean="0">
                <a:latin typeface="+mj-lt"/>
              </a:rPr>
              <a:t>utilizando </a:t>
            </a:r>
            <a:r>
              <a:rPr lang="es-VE" sz="2000" dirty="0" err="1" smtClean="0">
                <a:latin typeface="+mj-lt"/>
              </a:rPr>
              <a:t>Epanet</a:t>
            </a:r>
            <a:r>
              <a:rPr lang="es-VE" sz="2000" dirty="0" smtClean="0">
                <a:latin typeface="+mj-lt"/>
              </a:rPr>
              <a:t>.</a:t>
            </a:r>
          </a:p>
          <a:p>
            <a:r>
              <a:rPr lang="es-VE" sz="2000" dirty="0" smtClean="0">
                <a:latin typeface="+mj-lt"/>
              </a:rPr>
              <a:t>Modelo de Gestión de la unidad.</a:t>
            </a:r>
            <a:endParaRPr lang="es-VE" sz="2000" dirty="0" smtClean="0">
              <a:latin typeface="+mj-lt"/>
            </a:endParaRPr>
          </a:p>
        </p:txBody>
      </p:sp>
      <p:sp>
        <p:nvSpPr>
          <p:cNvPr id="11" name="10 Rectángulo"/>
          <p:cNvSpPr/>
          <p:nvPr/>
        </p:nvSpPr>
        <p:spPr>
          <a:xfrm>
            <a:off x="315093" y="4685074"/>
            <a:ext cx="6626290" cy="400110"/>
          </a:xfrm>
          <a:prstGeom prst="rect">
            <a:avLst/>
          </a:prstGeom>
          <a:noFill/>
          <a:ln>
            <a:noFill/>
          </a:ln>
        </p:spPr>
        <p:txBody>
          <a:bodyPr wrap="square" rtlCol="0">
            <a:spAutoFit/>
          </a:bodyPr>
          <a:lstStyle/>
          <a:p>
            <a:pPr marL="285750" indent="-285750" algn="just">
              <a:buClr>
                <a:schemeClr val="accent6">
                  <a:lumMod val="75000"/>
                </a:schemeClr>
              </a:buClr>
              <a:buFont typeface="Arial" panose="020B0604020202020204" pitchFamily="34" charset="0"/>
              <a:buChar char="•"/>
            </a:pPr>
            <a:r>
              <a:rPr lang="es-VE" sz="2000" dirty="0" smtClean="0">
                <a:latin typeface="+mj-lt"/>
              </a:rPr>
              <a:t>Interconexión de unidades</a:t>
            </a:r>
            <a:endParaRPr lang="es-VE" sz="2000" dirty="0" smtClean="0">
              <a:solidFill>
                <a:schemeClr val="tx1"/>
              </a:solidFill>
              <a:latin typeface="+mj-lt"/>
            </a:endParaRPr>
          </a:p>
        </p:txBody>
      </p:sp>
      <p:sp>
        <p:nvSpPr>
          <p:cNvPr id="12" name="11 CuadroTexto"/>
          <p:cNvSpPr txBox="1"/>
          <p:nvPr/>
        </p:nvSpPr>
        <p:spPr>
          <a:xfrm>
            <a:off x="894296" y="5085184"/>
            <a:ext cx="7720062" cy="400110"/>
          </a:xfrm>
          <a:prstGeom prst="rect">
            <a:avLst/>
          </a:prstGeom>
          <a:noFill/>
        </p:spPr>
        <p:txBody>
          <a:bodyPr wrap="none" rtlCol="0">
            <a:spAutoFit/>
          </a:bodyPr>
          <a:lstStyle/>
          <a:p>
            <a:r>
              <a:rPr lang="es-VE" sz="2000" dirty="0" smtClean="0">
                <a:latin typeface="+mj-lt"/>
              </a:rPr>
              <a:t>Monitoreo de ambas unidades haciendo uso de Matlab y </a:t>
            </a:r>
            <a:r>
              <a:rPr lang="es-VE" sz="2000" dirty="0" err="1" smtClean="0">
                <a:latin typeface="+mj-lt"/>
              </a:rPr>
              <a:t>Toolkit</a:t>
            </a:r>
            <a:r>
              <a:rPr lang="es-VE" sz="2000" dirty="0" smtClean="0">
                <a:latin typeface="+mj-lt"/>
              </a:rPr>
              <a:t> </a:t>
            </a:r>
            <a:r>
              <a:rPr lang="es-VE" sz="2000" dirty="0" err="1" smtClean="0">
                <a:latin typeface="+mj-lt"/>
              </a:rPr>
              <a:t>Epanet</a:t>
            </a:r>
            <a:r>
              <a:rPr lang="es-VE" sz="2000" dirty="0">
                <a:latin typeface="+mj-lt"/>
              </a:rPr>
              <a:t>.</a:t>
            </a:r>
            <a:endParaRPr lang="es-VE" sz="2000" dirty="0" smtClean="0">
              <a:latin typeface="+mj-lt"/>
            </a:endParaRPr>
          </a:p>
        </p:txBody>
      </p:sp>
    </p:spTree>
    <p:extLst>
      <p:ext uri="{BB962C8B-B14F-4D97-AF65-F5344CB8AC3E}">
        <p14:creationId xmlns:p14="http://schemas.microsoft.com/office/powerpoint/2010/main" val="36696840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Unidad de Coagulación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4" name="3 Imagen" descr="Imagen relacionada"/>
          <p:cNvPicPr/>
          <p:nvPr/>
        </p:nvPicPr>
        <p:blipFill rotWithShape="1">
          <a:blip r:embed="rId3">
            <a:extLst>
              <a:ext uri="{28A0092B-C50C-407E-A947-70E740481C1C}">
                <a14:useLocalDpi xmlns:a14="http://schemas.microsoft.com/office/drawing/2010/main" val="0"/>
              </a:ext>
            </a:extLst>
          </a:blip>
          <a:srcRect t="23039"/>
          <a:stretch/>
        </p:blipFill>
        <p:spPr bwMode="auto">
          <a:xfrm>
            <a:off x="517053" y="1486308"/>
            <a:ext cx="5848201" cy="4464496"/>
          </a:xfrm>
          <a:prstGeom prst="rect">
            <a:avLst/>
          </a:prstGeom>
          <a:noFill/>
          <a:ln>
            <a:noFill/>
          </a:ln>
        </p:spPr>
      </p:pic>
      <p:sp>
        <p:nvSpPr>
          <p:cNvPr id="3" name="2 CuadroTexto"/>
          <p:cNvSpPr txBox="1"/>
          <p:nvPr/>
        </p:nvSpPr>
        <p:spPr>
          <a:xfrm>
            <a:off x="6365254" y="2846750"/>
            <a:ext cx="2461315" cy="553998"/>
          </a:xfrm>
          <a:prstGeom prst="rect">
            <a:avLst/>
          </a:prstGeom>
          <a:noFill/>
        </p:spPr>
        <p:txBody>
          <a:bodyPr wrap="none" rtlCol="0">
            <a:spAutoFit/>
          </a:bodyPr>
          <a:lstStyle/>
          <a:p>
            <a:r>
              <a:rPr lang="es-VE" sz="1500" dirty="0" smtClean="0">
                <a:solidFill>
                  <a:srgbClr val="002060"/>
                </a:solidFill>
              </a:rPr>
              <a:t>Resalto hidráulico  de 80 rpm</a:t>
            </a:r>
          </a:p>
          <a:p>
            <a:r>
              <a:rPr lang="es-VE" sz="1500" dirty="0" smtClean="0">
                <a:solidFill>
                  <a:srgbClr val="002060"/>
                </a:solidFill>
              </a:rPr>
              <a:t>Adición de coagulante</a:t>
            </a:r>
            <a:endParaRPr lang="es-VE" sz="1500" dirty="0">
              <a:solidFill>
                <a:srgbClr val="002060"/>
              </a:solidFill>
            </a:endParaRPr>
          </a:p>
        </p:txBody>
      </p:sp>
    </p:spTree>
    <p:extLst>
      <p:ext uri="{BB962C8B-B14F-4D97-AF65-F5344CB8AC3E}">
        <p14:creationId xmlns:p14="http://schemas.microsoft.com/office/powerpoint/2010/main" val="41775468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Modelo Continuo de Coagulación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CuadroTexto"/>
          <p:cNvSpPr txBox="1"/>
          <p:nvPr/>
        </p:nvSpPr>
        <p:spPr>
          <a:xfrm>
            <a:off x="789149" y="764704"/>
            <a:ext cx="796949" cy="400110"/>
          </a:xfrm>
          <a:prstGeom prst="rect">
            <a:avLst/>
          </a:prstGeom>
          <a:noFill/>
        </p:spPr>
        <p:txBody>
          <a:bodyPr wrap="none" rtlCol="0">
            <a:spAutoFit/>
          </a:bodyPr>
          <a:lstStyle/>
          <a:p>
            <a:r>
              <a:rPr lang="es-VE" sz="2000" b="1" dirty="0" smtClean="0">
                <a:solidFill>
                  <a:schemeClr val="tx2">
                    <a:lumMod val="75000"/>
                  </a:schemeClr>
                </a:solidFill>
              </a:rPr>
              <a:t>Datos</a:t>
            </a:r>
            <a:endParaRPr lang="es-VE" sz="2000" b="1" dirty="0">
              <a:solidFill>
                <a:schemeClr val="tx2">
                  <a:lumMod val="75000"/>
                </a:schemeClr>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49" y="1308944"/>
            <a:ext cx="5390175" cy="1832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14 CuadroTexto"/>
          <p:cNvSpPr txBox="1"/>
          <p:nvPr/>
        </p:nvSpPr>
        <p:spPr>
          <a:xfrm>
            <a:off x="789148" y="3676962"/>
            <a:ext cx="1015021" cy="400110"/>
          </a:xfrm>
          <a:prstGeom prst="rect">
            <a:avLst/>
          </a:prstGeom>
          <a:noFill/>
        </p:spPr>
        <p:txBody>
          <a:bodyPr wrap="none" rtlCol="0">
            <a:spAutoFit/>
          </a:bodyPr>
          <a:lstStyle/>
          <a:p>
            <a:r>
              <a:rPr lang="es-VE" sz="2000" b="1" dirty="0" smtClean="0">
                <a:solidFill>
                  <a:schemeClr val="tx2">
                    <a:lumMod val="75000"/>
                  </a:schemeClr>
                </a:solidFill>
              </a:rPr>
              <a:t>Modelo</a:t>
            </a:r>
            <a:endParaRPr lang="es-VE" sz="2000" b="1" dirty="0">
              <a:solidFill>
                <a:schemeClr val="tx2">
                  <a:lumMod val="75000"/>
                </a:schemeClr>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49" y="4073957"/>
            <a:ext cx="8592889" cy="259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16181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008113"/>
            <a:ext cx="8801639" cy="573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339752" y="166328"/>
            <a:ext cx="6804249"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Modelo Continuo</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8" name="7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Coagulación</a:t>
            </a:r>
            <a:endParaRPr lang="es-VE" sz="2500" b="1" dirty="0">
              <a:solidFill>
                <a:prstClr val="white"/>
              </a:solidFill>
              <a:latin typeface="Gill Sans MT" panose="020B0502020104020203" pitchFamily="34"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916832"/>
            <a:ext cx="2316519" cy="8294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841907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9753" y="177822"/>
            <a:ext cx="6804248" cy="39604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Modelos Discretos</a:t>
            </a:r>
            <a:endParaRPr lang="es-VE" sz="3000" dirty="0">
              <a:solidFill>
                <a:schemeClr val="tx2">
                  <a:lumMod val="75000"/>
                </a:schemeClr>
              </a:solidFill>
              <a:latin typeface="Gill Sans MT" panose="020B0502020104020203" pitchFamily="34" charset="0"/>
            </a:endParaRPr>
          </a:p>
        </p:txBody>
      </p:sp>
      <p:sp>
        <p:nvSpPr>
          <p:cNvPr id="4" name="3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Coagulación</a:t>
            </a:r>
            <a:endParaRPr lang="es-VE" sz="2500" b="1" dirty="0">
              <a:solidFill>
                <a:prstClr val="white"/>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688" y="994881"/>
            <a:ext cx="1627760" cy="2222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descr="D:\Documents\Tesis\digital-twin-prop\proyecto_YsisLacruz\figures\4NTUr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656" y="1067821"/>
            <a:ext cx="3400425" cy="2076450"/>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362686" y="1752103"/>
            <a:ext cx="2142878" cy="707886"/>
          </a:xfrm>
          <a:prstGeom prst="rect">
            <a:avLst/>
          </a:prstGeom>
          <a:noFill/>
        </p:spPr>
        <p:txBody>
          <a:bodyPr wrap="square" rtlCol="0">
            <a:spAutoFit/>
          </a:bodyPr>
          <a:lstStyle/>
          <a:p>
            <a:r>
              <a:rPr lang="es-VE" sz="2000" b="1" dirty="0" smtClean="0">
                <a:solidFill>
                  <a:schemeClr val="tx2">
                    <a:lumMod val="75000"/>
                  </a:schemeClr>
                </a:solidFill>
              </a:rPr>
              <a:t>Valor de Turbidez de agua entrante</a:t>
            </a:r>
            <a:endParaRPr lang="es-VE" sz="2000" b="1" dirty="0">
              <a:solidFill>
                <a:schemeClr val="tx2">
                  <a:lumMod val="75000"/>
                </a:schemeClr>
              </a:solidFill>
            </a:endParaRPr>
          </a:p>
        </p:txBody>
      </p:sp>
      <p:sp>
        <p:nvSpPr>
          <p:cNvPr id="11" name="10 CuadroTexto"/>
          <p:cNvSpPr txBox="1"/>
          <p:nvPr/>
        </p:nvSpPr>
        <p:spPr>
          <a:xfrm>
            <a:off x="362686" y="4941168"/>
            <a:ext cx="2244059" cy="1015663"/>
          </a:xfrm>
          <a:prstGeom prst="rect">
            <a:avLst/>
          </a:prstGeom>
          <a:noFill/>
        </p:spPr>
        <p:txBody>
          <a:bodyPr wrap="square" rtlCol="0">
            <a:spAutoFit/>
          </a:bodyPr>
          <a:lstStyle/>
          <a:p>
            <a:r>
              <a:rPr lang="es-VE" sz="2000" b="1" dirty="0" smtClean="0">
                <a:solidFill>
                  <a:schemeClr val="tx2">
                    <a:lumMod val="75000"/>
                  </a:schemeClr>
                </a:solidFill>
              </a:rPr>
              <a:t>Condiciones de dosificación de coagulante</a:t>
            </a:r>
            <a:endParaRPr lang="es-VE" sz="2000" b="1" dirty="0">
              <a:solidFill>
                <a:schemeClr val="tx2">
                  <a:lumMod val="75000"/>
                </a:schemeClr>
              </a:solidFill>
            </a:endParaRPr>
          </a:p>
        </p:txBody>
      </p:sp>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4221088"/>
            <a:ext cx="2895600"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5" descr="D:\Documents\Tesis\digital-twin-prop\proyecto_YsisLacruz\figures\4coagulantrd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4340150"/>
            <a:ext cx="3409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2358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9753" y="177822"/>
            <a:ext cx="6804248" cy="39604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Modelo de Gestión de Coagulación</a:t>
            </a:r>
            <a:endParaRPr lang="es-VE" sz="3000" dirty="0">
              <a:solidFill>
                <a:schemeClr val="tx2">
                  <a:lumMod val="75000"/>
                </a:schemeClr>
              </a:solidFill>
              <a:latin typeface="Gill Sans MT" panose="020B0502020104020203" pitchFamily="34" charset="0"/>
            </a:endParaRPr>
          </a:p>
        </p:txBody>
      </p:sp>
      <p:sp>
        <p:nvSpPr>
          <p:cNvPr id="4" name="3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Coagulación</a:t>
            </a:r>
            <a:endParaRPr lang="es-VE" sz="2500" b="1" dirty="0">
              <a:solidFill>
                <a:prstClr val="white"/>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48" y="1099460"/>
            <a:ext cx="8256642" cy="5137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326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9753" y="166328"/>
            <a:ext cx="6804248"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1"/>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Evolución de la Industria</a:t>
            </a:r>
            <a:endParaRPr lang="es-VE" sz="3000" dirty="0">
              <a:solidFill>
                <a:schemeClr val="tx2">
                  <a:lumMod val="75000"/>
                </a:schemeClr>
              </a:solidFill>
              <a:latin typeface="Gill Sans MT" panose="020B0502020104020203" pitchFamily="34" charset="0"/>
            </a:endParaRPr>
          </a:p>
        </p:txBody>
      </p:sp>
      <p:pic>
        <p:nvPicPr>
          <p:cNvPr id="2" name="Picture 2" descr="D:\Documents\Tesis\digital-twin-prop\proyecto_YsisLacruz\figures\1industry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3501008"/>
            <a:ext cx="6650037" cy="3333750"/>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251520" y="1124743"/>
            <a:ext cx="3600400" cy="1477328"/>
          </a:xfrm>
          <a:prstGeom prst="rect">
            <a:avLst/>
          </a:prstGeom>
          <a:noFill/>
        </p:spPr>
        <p:txBody>
          <a:bodyPr wrap="square" rtlCol="0">
            <a:spAutoFit/>
          </a:bodyPr>
          <a:lstStyle/>
          <a:p>
            <a:pPr algn="just"/>
            <a:r>
              <a:rPr lang="es-VE" dirty="0" smtClean="0">
                <a:solidFill>
                  <a:srgbClr val="002060"/>
                </a:solidFill>
              </a:rPr>
              <a:t>I4.0 ofrece </a:t>
            </a:r>
            <a:r>
              <a:rPr lang="es-VE" dirty="0">
                <a:solidFill>
                  <a:srgbClr val="002060"/>
                </a:solidFill>
              </a:rPr>
              <a:t>n</a:t>
            </a:r>
            <a:r>
              <a:rPr lang="es-VE" dirty="0" smtClean="0">
                <a:solidFill>
                  <a:srgbClr val="002060"/>
                </a:solidFill>
              </a:rPr>
              <a:t>uevos métodos para encarar los procesos complejos de sistemas críticos, aquellos que son clave en el desarrollo humano e industrial.</a:t>
            </a:r>
            <a:endParaRPr lang="es-VE" dirty="0">
              <a:solidFill>
                <a:srgbClr val="002060"/>
              </a:solidFill>
            </a:endParaRPr>
          </a:p>
        </p:txBody>
      </p:sp>
      <p:sp>
        <p:nvSpPr>
          <p:cNvPr id="7" name="6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Motivación</a:t>
            </a:r>
            <a:endParaRPr lang="es-VE" sz="2500" b="1" dirty="0">
              <a:solidFill>
                <a:prstClr val="white"/>
              </a:solidFill>
              <a:latin typeface="Gill Sans MT" panose="020B0502020104020203" pitchFamily="34" charset="0"/>
            </a:endParaRPr>
          </a:p>
        </p:txBody>
      </p:sp>
      <p:sp>
        <p:nvSpPr>
          <p:cNvPr id="4" name="3 Flecha derecha"/>
          <p:cNvSpPr/>
          <p:nvPr/>
        </p:nvSpPr>
        <p:spPr>
          <a:xfrm>
            <a:off x="4522852" y="1575376"/>
            <a:ext cx="2088232" cy="576064"/>
          </a:xfrm>
          <a:prstGeom prst="rightArrow">
            <a:avLst/>
          </a:prstGeom>
          <a:solidFill>
            <a:srgbClr val="F68D36"/>
          </a:solidFill>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smtClean="0"/>
              <a:t>Digitalización</a:t>
            </a:r>
            <a:endParaRPr lang="es-VE" b="1"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595" y="1427953"/>
            <a:ext cx="1164709" cy="870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9 Conector recto"/>
          <p:cNvCxnSpPr/>
          <p:nvPr/>
        </p:nvCxnSpPr>
        <p:spPr>
          <a:xfrm>
            <a:off x="8244408" y="2420888"/>
            <a:ext cx="0" cy="72008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7596336" y="2420888"/>
            <a:ext cx="0" cy="72008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2" name="11 Grupo"/>
          <p:cNvGrpSpPr/>
          <p:nvPr/>
        </p:nvGrpSpPr>
        <p:grpSpPr>
          <a:xfrm>
            <a:off x="7445812" y="3278622"/>
            <a:ext cx="988622" cy="820947"/>
            <a:chOff x="7445812" y="3278622"/>
            <a:chExt cx="988622" cy="820947"/>
          </a:xfrm>
        </p:grpSpPr>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445812" y="3278622"/>
              <a:ext cx="950275" cy="820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p:cNvSpPr/>
            <p:nvPr/>
          </p:nvSpPr>
          <p:spPr>
            <a:xfrm>
              <a:off x="8304986" y="3501008"/>
              <a:ext cx="12944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17776465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Modelo de Sedimentación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4" name="Picture 2" descr="D:\Downloads\Hazen-2 sedimentador.png"/>
          <p:cNvPicPr>
            <a:picLocks noChangeAspect="1" noChangeArrowheads="1"/>
          </p:cNvPicPr>
          <p:nvPr/>
        </p:nvPicPr>
        <p:blipFill rotWithShape="1">
          <a:blip r:embed="rId2">
            <a:extLst>
              <a:ext uri="{28A0092B-C50C-407E-A947-70E740481C1C}">
                <a14:useLocalDpi xmlns:a14="http://schemas.microsoft.com/office/drawing/2010/main" val="0"/>
              </a:ext>
            </a:extLst>
          </a:blip>
          <a:srcRect b="1828"/>
          <a:stretch/>
        </p:blipFill>
        <p:spPr bwMode="auto">
          <a:xfrm>
            <a:off x="862621" y="777019"/>
            <a:ext cx="7418757"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873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Modelo de Sedimentación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26626" name="Picture 2" descr="D:\Documents\Tesis\digital-twin-prop\proyecto_YsisLacruz\figures\4sedimentsim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45" y="1212297"/>
            <a:ext cx="4090181" cy="2546999"/>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969" y="4581128"/>
            <a:ext cx="5524259" cy="1687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descr="D:\Documents\Tesis\digital-twin-prop\proyecto_YsisLacruz\figures\4htankepan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1309181"/>
            <a:ext cx="4848123" cy="235322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6 Conector recto"/>
          <p:cNvCxnSpPr/>
          <p:nvPr/>
        </p:nvCxnSpPr>
        <p:spPr>
          <a:xfrm>
            <a:off x="2843808" y="4221088"/>
            <a:ext cx="3312368" cy="0"/>
          </a:xfrm>
          <a:prstGeom prst="line">
            <a:avLst/>
          </a:prstGeom>
          <a:ln>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963127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9753" y="166328"/>
            <a:ext cx="6804248"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Modelos Discretos</a:t>
            </a:r>
            <a:endParaRPr lang="es-VE" sz="3000" dirty="0">
              <a:solidFill>
                <a:schemeClr val="tx2">
                  <a:lumMod val="75000"/>
                </a:schemeClr>
              </a:solidFill>
              <a:latin typeface="Gill Sans MT" panose="020B0502020104020203" pitchFamily="34" charset="0"/>
            </a:endParaRPr>
          </a:p>
        </p:txBody>
      </p:sp>
      <p:sp>
        <p:nvSpPr>
          <p:cNvPr id="4" name="3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Sedimentación</a:t>
            </a:r>
            <a:endParaRPr lang="es-VE" sz="2500" b="1" dirty="0">
              <a:solidFill>
                <a:prstClr val="white"/>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cxnSp>
        <p:nvCxnSpPr>
          <p:cNvPr id="7" name="6 Conector recto"/>
          <p:cNvCxnSpPr/>
          <p:nvPr/>
        </p:nvCxnSpPr>
        <p:spPr>
          <a:xfrm>
            <a:off x="2915816" y="3573016"/>
            <a:ext cx="3312368" cy="0"/>
          </a:xfrm>
          <a:prstGeom prst="line">
            <a:avLst/>
          </a:prstGeom>
          <a:ln>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pic>
        <p:nvPicPr>
          <p:cNvPr id="10" name="Picture 3" descr="D:\Documents\Tesis\digital-twin-prop\proyecto_YsisLacruz\figures\4NTUrd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656" y="1067821"/>
            <a:ext cx="3400425" cy="2076450"/>
          </a:xfrm>
          <a:prstGeom prst="rect">
            <a:avLst/>
          </a:prstGeom>
          <a:noFill/>
          <a:extLst>
            <a:ext uri="{909E8E84-426E-40DD-AFC4-6F175D3DCCD1}">
              <a14:hiddenFill xmlns:a14="http://schemas.microsoft.com/office/drawing/2010/main">
                <a:solidFill>
                  <a:srgbClr val="FFFFFF"/>
                </a:solidFill>
              </a14:hiddenFill>
            </a:ext>
          </a:extLst>
        </p:spPr>
      </p:pic>
      <p:sp>
        <p:nvSpPr>
          <p:cNvPr id="11" name="10 CuadroTexto"/>
          <p:cNvSpPr txBox="1"/>
          <p:nvPr/>
        </p:nvSpPr>
        <p:spPr>
          <a:xfrm>
            <a:off x="362686" y="1752103"/>
            <a:ext cx="2142878" cy="707886"/>
          </a:xfrm>
          <a:prstGeom prst="rect">
            <a:avLst/>
          </a:prstGeom>
          <a:noFill/>
        </p:spPr>
        <p:txBody>
          <a:bodyPr wrap="square" rtlCol="0">
            <a:spAutoFit/>
          </a:bodyPr>
          <a:lstStyle/>
          <a:p>
            <a:r>
              <a:rPr lang="es-VE" sz="2000" b="1" dirty="0" smtClean="0">
                <a:solidFill>
                  <a:schemeClr val="tx2">
                    <a:lumMod val="75000"/>
                  </a:schemeClr>
                </a:solidFill>
              </a:rPr>
              <a:t>Valor de Caudal de entrada</a:t>
            </a:r>
            <a:endParaRPr lang="es-VE" sz="2000" b="1" dirty="0">
              <a:solidFill>
                <a:schemeClr val="tx2">
                  <a:lumMod val="75000"/>
                </a:schemeClr>
              </a:solidFill>
            </a:endParaRPr>
          </a:p>
        </p:txBody>
      </p:sp>
      <p:sp>
        <p:nvSpPr>
          <p:cNvPr id="12" name="11 CuadroTexto"/>
          <p:cNvSpPr txBox="1"/>
          <p:nvPr/>
        </p:nvSpPr>
        <p:spPr>
          <a:xfrm>
            <a:off x="362685" y="5116406"/>
            <a:ext cx="2244059" cy="400110"/>
          </a:xfrm>
          <a:prstGeom prst="rect">
            <a:avLst/>
          </a:prstGeom>
          <a:noFill/>
        </p:spPr>
        <p:txBody>
          <a:bodyPr wrap="square" rtlCol="0">
            <a:spAutoFit/>
          </a:bodyPr>
          <a:lstStyle/>
          <a:p>
            <a:r>
              <a:rPr lang="es-VE" sz="2000" b="1" dirty="0" smtClean="0">
                <a:solidFill>
                  <a:schemeClr val="tx2">
                    <a:lumMod val="75000"/>
                  </a:schemeClr>
                </a:solidFill>
              </a:rPr>
              <a:t>Altura en el tanque</a:t>
            </a:r>
            <a:endParaRPr lang="es-VE" sz="2000" b="1" dirty="0">
              <a:solidFill>
                <a:schemeClr val="tx2">
                  <a:lumMod val="75000"/>
                </a:schemeClr>
              </a:solidFill>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890" y="1010671"/>
            <a:ext cx="2038350"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752" y="3968674"/>
            <a:ext cx="195262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descr="D:\Documents\Tesis\digital-twin-prop\proyecto_YsisLacruz\figures\4hrd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543" y="4111548"/>
            <a:ext cx="36766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3905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9753" y="166328"/>
            <a:ext cx="6804248"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Modelos Discretos</a:t>
            </a:r>
            <a:endParaRPr lang="es-VE" sz="3000" dirty="0">
              <a:solidFill>
                <a:schemeClr val="tx2">
                  <a:lumMod val="75000"/>
                </a:schemeClr>
              </a:solidFill>
              <a:latin typeface="Gill Sans MT" panose="020B0502020104020203" pitchFamily="34" charset="0"/>
            </a:endParaRPr>
          </a:p>
        </p:txBody>
      </p:sp>
      <p:sp>
        <p:nvSpPr>
          <p:cNvPr id="4" name="3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Sedimentación</a:t>
            </a:r>
            <a:endParaRPr lang="es-VE" sz="2500" b="1" dirty="0">
              <a:solidFill>
                <a:prstClr val="white"/>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cxnSp>
        <p:nvCxnSpPr>
          <p:cNvPr id="7" name="6 Conector recto"/>
          <p:cNvCxnSpPr/>
          <p:nvPr/>
        </p:nvCxnSpPr>
        <p:spPr>
          <a:xfrm>
            <a:off x="3995936" y="2333500"/>
            <a:ext cx="0" cy="2093442"/>
          </a:xfrm>
          <a:prstGeom prst="line">
            <a:avLst/>
          </a:prstGeom>
          <a:ln>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
        <p:nvSpPr>
          <p:cNvPr id="11" name="10 CuadroTexto"/>
          <p:cNvSpPr txBox="1"/>
          <p:nvPr/>
        </p:nvSpPr>
        <p:spPr>
          <a:xfrm>
            <a:off x="531118" y="1001146"/>
            <a:ext cx="2337106" cy="707886"/>
          </a:xfrm>
          <a:prstGeom prst="rect">
            <a:avLst/>
          </a:prstGeom>
          <a:noFill/>
        </p:spPr>
        <p:txBody>
          <a:bodyPr wrap="square" rtlCol="0">
            <a:spAutoFit/>
          </a:bodyPr>
          <a:lstStyle/>
          <a:p>
            <a:r>
              <a:rPr lang="es-VE" sz="2000" b="1" dirty="0" smtClean="0">
                <a:solidFill>
                  <a:schemeClr val="tx2">
                    <a:lumMod val="75000"/>
                  </a:schemeClr>
                </a:solidFill>
              </a:rPr>
              <a:t>Estado de la compuerta de lodos</a:t>
            </a:r>
            <a:endParaRPr lang="es-VE" sz="2000" b="1" dirty="0">
              <a:solidFill>
                <a:schemeClr val="tx2">
                  <a:lumMod val="75000"/>
                </a:schemeClr>
              </a:solidFill>
            </a:endParaRPr>
          </a:p>
        </p:txBody>
      </p:sp>
      <p:sp>
        <p:nvSpPr>
          <p:cNvPr id="12" name="11 CuadroTexto"/>
          <p:cNvSpPr txBox="1"/>
          <p:nvPr/>
        </p:nvSpPr>
        <p:spPr>
          <a:xfrm>
            <a:off x="5762205" y="1155034"/>
            <a:ext cx="2244059" cy="400110"/>
          </a:xfrm>
          <a:prstGeom prst="rect">
            <a:avLst/>
          </a:prstGeom>
          <a:noFill/>
        </p:spPr>
        <p:txBody>
          <a:bodyPr wrap="square" rtlCol="0">
            <a:spAutoFit/>
          </a:bodyPr>
          <a:lstStyle/>
          <a:p>
            <a:r>
              <a:rPr lang="es-VE" sz="2000" b="1" dirty="0" smtClean="0">
                <a:solidFill>
                  <a:schemeClr val="tx2">
                    <a:lumMod val="75000"/>
                  </a:schemeClr>
                </a:solidFill>
              </a:rPr>
              <a:t>Estado del tanque</a:t>
            </a:r>
            <a:endParaRPr lang="es-VE" sz="2000" b="1" dirty="0">
              <a:solidFill>
                <a:schemeClr val="tx2">
                  <a:lumMod val="75000"/>
                </a:schemeClr>
              </a:solidFill>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03" y="1874730"/>
            <a:ext cx="193357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descr="D:\Documents\Tesis\digital-twin-prop\proyecto_YsisLacruz\figures\4valver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66" y="4261768"/>
            <a:ext cx="2148651" cy="2623616"/>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713" y="1874729"/>
            <a:ext cx="2485044" cy="290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7" name="Picture 5" descr="D:\Documents\Tesis\digital-twin-prop\proyecto_YsisLacruz\figures\4tankrd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7014" y="5229200"/>
            <a:ext cx="4274443" cy="134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4797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9753" y="166328"/>
            <a:ext cx="6804248"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   Modelo de Gestión de Sedimentación</a:t>
            </a:r>
            <a:endParaRPr lang="es-VE" sz="3000" dirty="0">
              <a:solidFill>
                <a:schemeClr val="tx2">
                  <a:lumMod val="75000"/>
                </a:schemeClr>
              </a:solidFill>
              <a:latin typeface="Gill Sans MT" panose="020B0502020104020203" pitchFamily="34" charset="0"/>
            </a:endParaRPr>
          </a:p>
        </p:txBody>
      </p:sp>
      <p:sp>
        <p:nvSpPr>
          <p:cNvPr id="4" name="3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Sedimentación</a:t>
            </a:r>
            <a:endParaRPr lang="es-VE" sz="2500" b="1" dirty="0">
              <a:solidFill>
                <a:prstClr val="white"/>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0" y="1556792"/>
            <a:ext cx="9063166" cy="430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93434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2" name="1 Grupo"/>
          <p:cNvGrpSpPr/>
          <p:nvPr/>
        </p:nvGrpSpPr>
        <p:grpSpPr>
          <a:xfrm>
            <a:off x="4461916" y="188640"/>
            <a:ext cx="3905414" cy="6669360"/>
            <a:chOff x="4461916" y="188640"/>
            <a:chExt cx="3905414"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1" name="20 Conector"/>
            <p:cNvSpPr/>
            <p:nvPr/>
          </p:nvSpPr>
          <p:spPr>
            <a:xfrm>
              <a:off x="4474550" y="5160568"/>
              <a:ext cx="201898" cy="220420"/>
            </a:xfrm>
            <a:prstGeom prst="flowChartConnector">
              <a:avLst/>
            </a:prstGeom>
            <a:noFill/>
            <a:ln w="38100">
              <a:solidFill>
                <a:srgbClr val="0070C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37892236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Demostración</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8" name="7 Rectángulo"/>
          <p:cNvSpPr/>
          <p:nvPr/>
        </p:nvSpPr>
        <p:spPr>
          <a:xfrm>
            <a:off x="1455946" y="909402"/>
            <a:ext cx="6626290" cy="400110"/>
          </a:xfrm>
          <a:prstGeom prst="rect">
            <a:avLst/>
          </a:prstGeom>
          <a:noFill/>
          <a:ln>
            <a:solidFill>
              <a:schemeClr val="accent6">
                <a:lumMod val="20000"/>
                <a:lumOff val="80000"/>
              </a:schemeClr>
            </a:solidFill>
          </a:ln>
        </p:spPr>
        <p:txBody>
          <a:bodyPr wrap="square" rtlCol="0">
            <a:spAutoFit/>
          </a:bodyPr>
          <a:lstStyle/>
          <a:p>
            <a:pPr algn="just"/>
            <a:r>
              <a:rPr lang="es-VE" sz="2000" dirty="0" err="1" smtClean="0">
                <a:latin typeface="+mj-lt"/>
              </a:rPr>
              <a:t>Epanet</a:t>
            </a:r>
            <a:r>
              <a:rPr lang="es-VE" sz="2000" dirty="0" smtClean="0">
                <a:latin typeface="+mj-lt"/>
              </a:rPr>
              <a:t> Matlab </a:t>
            </a:r>
            <a:r>
              <a:rPr lang="es-VE" sz="2000" dirty="0" err="1" smtClean="0">
                <a:latin typeface="+mj-lt"/>
              </a:rPr>
              <a:t>Toolkit</a:t>
            </a:r>
            <a:r>
              <a:rPr lang="es-VE" sz="2000" dirty="0" smtClean="0">
                <a:latin typeface="+mj-lt"/>
              </a:rPr>
              <a:t> como herramienta de interconexión.</a:t>
            </a:r>
            <a:endParaRPr lang="es-VE" sz="2000" dirty="0" smtClean="0">
              <a:solidFill>
                <a:schemeClr val="tx1"/>
              </a:solidFill>
              <a:latin typeface="+mj-lt"/>
            </a:endParaRPr>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458" y="1273542"/>
            <a:ext cx="4627083"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8" name="Picture 2" descr="D:\Documents\Tesis\digital-twin-prop\proyecto_YsisLacruz\figures\4sedimentmatl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3861048"/>
            <a:ext cx="3994582"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6064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1</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
        <p:nvSpPr>
          <p:cNvPr id="3" name="2 Rectángulo"/>
          <p:cNvSpPr/>
          <p:nvPr/>
        </p:nvSpPr>
        <p:spPr>
          <a:xfrm>
            <a:off x="460375" y="1700808"/>
            <a:ext cx="8224466" cy="2585323"/>
          </a:xfrm>
          <a:prstGeom prst="rect">
            <a:avLst/>
          </a:prstGeom>
        </p:spPr>
        <p:txBody>
          <a:bodyPr wrap="square">
            <a:spAutoFit/>
          </a:bodyPr>
          <a:lstStyle/>
          <a:p>
            <a:pPr algn="just"/>
            <a:r>
              <a:rPr lang="es-VE" dirty="0">
                <a:solidFill>
                  <a:srgbClr val="002060"/>
                </a:solidFill>
              </a:rPr>
              <a:t>En primera instancia se propone un escenario ideal, es decir que presente rangos bajos de turbidez, de modo que en el sedimentador se mantengan los lodos por debajo del nivel de mantenimiento durante más </a:t>
            </a:r>
            <a:r>
              <a:rPr lang="es-VE" dirty="0" smtClean="0">
                <a:solidFill>
                  <a:srgbClr val="002060"/>
                </a:solidFill>
              </a:rPr>
              <a:t>tiempo. </a:t>
            </a:r>
            <a:r>
              <a:rPr lang="es-VE" dirty="0">
                <a:solidFill>
                  <a:srgbClr val="002060"/>
                </a:solidFill>
              </a:rPr>
              <a:t>Es utilizado uno de los conjuntos de datos cuya turbidez inicial máxima es de </a:t>
            </a:r>
            <a:r>
              <a:rPr lang="es-VE" dirty="0" smtClean="0">
                <a:solidFill>
                  <a:srgbClr val="002060"/>
                </a:solidFill>
              </a:rPr>
              <a:t>5.5 NTU, </a:t>
            </a:r>
            <a:r>
              <a:rPr lang="es-VE" dirty="0">
                <a:solidFill>
                  <a:srgbClr val="002060"/>
                </a:solidFill>
              </a:rPr>
              <a:t>este conjunto se replica durante cinco días ya que es el único que ofrece las características deseadas.</a:t>
            </a:r>
          </a:p>
          <a:p>
            <a:endParaRPr lang="es-VE" dirty="0" smtClean="0">
              <a:solidFill>
                <a:srgbClr val="002060"/>
              </a:solidFill>
            </a:endParaRPr>
          </a:p>
          <a:p>
            <a:pPr algn="just"/>
            <a:r>
              <a:rPr lang="es-VE" dirty="0" smtClean="0">
                <a:solidFill>
                  <a:srgbClr val="002060"/>
                </a:solidFill>
              </a:rPr>
              <a:t>La </a:t>
            </a:r>
            <a:r>
              <a:rPr lang="es-VE" dirty="0">
                <a:solidFill>
                  <a:srgbClr val="002060"/>
                </a:solidFill>
              </a:rPr>
              <a:t>descarga de lodos ocurre </a:t>
            </a:r>
            <a:r>
              <a:rPr lang="es-VE" dirty="0" smtClean="0">
                <a:solidFill>
                  <a:srgbClr val="002060"/>
                </a:solidFill>
              </a:rPr>
              <a:t>cerca </a:t>
            </a:r>
            <a:r>
              <a:rPr lang="es-VE" dirty="0">
                <a:solidFill>
                  <a:srgbClr val="002060"/>
                </a:solidFill>
              </a:rPr>
              <a:t>de 4 días y 11 horas de funcionamiento continuo, coincidiendo con lo descrito por los operadores en planta (descarga de lodos cada cuatro días</a:t>
            </a:r>
            <a:r>
              <a:rPr lang="es-VE" dirty="0" smtClean="0">
                <a:solidFill>
                  <a:srgbClr val="002060"/>
                </a:solidFill>
              </a:rPr>
              <a:t>).</a:t>
            </a:r>
            <a:endParaRPr lang="es-VE" dirty="0">
              <a:solidFill>
                <a:srgbClr val="002060"/>
              </a:solidFill>
            </a:endParaRPr>
          </a:p>
        </p:txBody>
      </p:sp>
    </p:spTree>
    <p:extLst>
      <p:ext uri="{BB962C8B-B14F-4D97-AF65-F5344CB8AC3E}">
        <p14:creationId xmlns:p14="http://schemas.microsoft.com/office/powerpoint/2010/main" val="12649512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1</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30722" name="Picture 2" descr="D:\Documents\Tesis\digital-twin-prop\proyecto_YsisLacruz\figures\4idealsc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6" y="836712"/>
            <a:ext cx="9053506" cy="5760640"/>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33004141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199" y="166328"/>
            <a:ext cx="9142802"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2</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
        <p:nvSpPr>
          <p:cNvPr id="3" name="2 Rectángulo"/>
          <p:cNvSpPr/>
          <p:nvPr/>
        </p:nvSpPr>
        <p:spPr>
          <a:xfrm>
            <a:off x="716587" y="1628800"/>
            <a:ext cx="7712026" cy="2585323"/>
          </a:xfrm>
          <a:prstGeom prst="rect">
            <a:avLst/>
          </a:prstGeom>
        </p:spPr>
        <p:txBody>
          <a:bodyPr wrap="square">
            <a:spAutoFit/>
          </a:bodyPr>
          <a:lstStyle/>
          <a:p>
            <a:pPr algn="just"/>
            <a:r>
              <a:rPr lang="es-VE" dirty="0">
                <a:solidFill>
                  <a:srgbClr val="002060"/>
                </a:solidFill>
              </a:rPr>
              <a:t>Siguiendo los modelos de la unidad de coagulación descritos previamente, se propone un escenario donde la turbidez cubra un rango entre </a:t>
            </a:r>
            <a:r>
              <a:rPr lang="es-VE" dirty="0" smtClean="0">
                <a:solidFill>
                  <a:srgbClr val="002060"/>
                </a:solidFill>
              </a:rPr>
              <a:t>1 NTU </a:t>
            </a:r>
            <a:r>
              <a:rPr lang="es-VE" dirty="0">
                <a:solidFill>
                  <a:srgbClr val="002060"/>
                </a:solidFill>
              </a:rPr>
              <a:t>y </a:t>
            </a:r>
            <a:r>
              <a:rPr lang="es-VE" dirty="0" smtClean="0">
                <a:solidFill>
                  <a:srgbClr val="002060"/>
                </a:solidFill>
              </a:rPr>
              <a:t>99 NTU, </a:t>
            </a:r>
            <a:r>
              <a:rPr lang="es-VE" dirty="0">
                <a:solidFill>
                  <a:srgbClr val="002060"/>
                </a:solidFill>
              </a:rPr>
              <a:t>de manera que se añada coagulante al proceso y los sedimentadores se colmaten más </a:t>
            </a:r>
            <a:r>
              <a:rPr lang="es-VE" dirty="0" smtClean="0">
                <a:solidFill>
                  <a:srgbClr val="002060"/>
                </a:solidFill>
              </a:rPr>
              <a:t>rápidamente.</a:t>
            </a:r>
            <a:endParaRPr lang="es-VE" dirty="0">
              <a:solidFill>
                <a:srgbClr val="002060"/>
              </a:solidFill>
            </a:endParaRPr>
          </a:p>
          <a:p>
            <a:endParaRPr lang="es-VE" dirty="0" smtClean="0">
              <a:solidFill>
                <a:srgbClr val="002060"/>
              </a:solidFill>
            </a:endParaRPr>
          </a:p>
          <a:p>
            <a:pPr algn="just"/>
            <a:r>
              <a:rPr lang="es-VE" dirty="0" smtClean="0">
                <a:solidFill>
                  <a:srgbClr val="002060"/>
                </a:solidFill>
              </a:rPr>
              <a:t>En </a:t>
            </a:r>
            <a:r>
              <a:rPr lang="es-VE" dirty="0">
                <a:solidFill>
                  <a:srgbClr val="002060"/>
                </a:solidFill>
              </a:rPr>
              <a:t>este caso el nivel máximo de turbidez se ubica en </a:t>
            </a:r>
            <a:r>
              <a:rPr lang="es-VE" dirty="0" smtClean="0">
                <a:solidFill>
                  <a:srgbClr val="002060"/>
                </a:solidFill>
              </a:rPr>
              <a:t>53 NTU </a:t>
            </a:r>
            <a:r>
              <a:rPr lang="es-VE" dirty="0">
                <a:solidFill>
                  <a:srgbClr val="002060"/>
                </a:solidFill>
              </a:rPr>
              <a:t>con un color de </a:t>
            </a:r>
            <a:r>
              <a:rPr lang="es-VE" dirty="0" smtClean="0">
                <a:solidFill>
                  <a:srgbClr val="002060"/>
                </a:solidFill>
              </a:rPr>
              <a:t>120 UC, </a:t>
            </a:r>
            <a:r>
              <a:rPr lang="es-VE" dirty="0">
                <a:solidFill>
                  <a:srgbClr val="002060"/>
                </a:solidFill>
              </a:rPr>
              <a:t>con la inclusión de algunos valores de turbidez por debajo de </a:t>
            </a:r>
            <a:r>
              <a:rPr lang="es-VE" dirty="0" smtClean="0">
                <a:solidFill>
                  <a:srgbClr val="002060"/>
                </a:solidFill>
              </a:rPr>
              <a:t>12 NTU, </a:t>
            </a:r>
            <a:r>
              <a:rPr lang="es-VE" dirty="0">
                <a:solidFill>
                  <a:srgbClr val="002060"/>
                </a:solidFill>
              </a:rPr>
              <a:t>el sedimentador se colmata a </a:t>
            </a:r>
            <a:r>
              <a:rPr lang="es-VE" dirty="0" smtClean="0">
                <a:solidFill>
                  <a:srgbClr val="002060"/>
                </a:solidFill>
              </a:rPr>
              <a:t>los 3 </a:t>
            </a:r>
            <a:r>
              <a:rPr lang="es-VE" dirty="0">
                <a:solidFill>
                  <a:srgbClr val="002060"/>
                </a:solidFill>
              </a:rPr>
              <a:t>días y 14 horas de </a:t>
            </a:r>
            <a:r>
              <a:rPr lang="es-VE" dirty="0" smtClean="0">
                <a:solidFill>
                  <a:srgbClr val="002060"/>
                </a:solidFill>
              </a:rPr>
              <a:t>funcionamiento aproximadamente.</a:t>
            </a:r>
            <a:endParaRPr lang="es-VE" dirty="0">
              <a:solidFill>
                <a:srgbClr val="002060"/>
              </a:solidFill>
            </a:endParaRPr>
          </a:p>
        </p:txBody>
      </p:sp>
    </p:spTree>
    <p:extLst>
      <p:ext uri="{BB962C8B-B14F-4D97-AF65-F5344CB8AC3E}">
        <p14:creationId xmlns:p14="http://schemas.microsoft.com/office/powerpoint/2010/main" val="501865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2" name="1 Grupo"/>
          <p:cNvGrpSpPr/>
          <p:nvPr/>
        </p:nvGrpSpPr>
        <p:grpSpPr>
          <a:xfrm>
            <a:off x="4455805" y="188640"/>
            <a:ext cx="3911525" cy="6669360"/>
            <a:chOff x="4455805" y="188640"/>
            <a:chExt cx="3911525"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1" name="20 Conector"/>
            <p:cNvSpPr/>
            <p:nvPr/>
          </p:nvSpPr>
          <p:spPr>
            <a:xfrm>
              <a:off x="4455805" y="958083"/>
              <a:ext cx="222088" cy="220420"/>
            </a:xfrm>
            <a:prstGeom prst="flowChartConnector">
              <a:avLst/>
            </a:prstGeom>
            <a:noFill/>
            <a:ln w="38100">
              <a:solidFill>
                <a:srgbClr val="2E9BA0"/>
              </a:solidFill>
            </a:ln>
            <a:effectLst>
              <a:glow rad="50800">
                <a:srgbClr val="2E9BA0">
                  <a:alpha val="43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effectLst/>
              </a:endParaRPr>
            </a:p>
          </p:txBody>
        </p:sp>
      </p:grpSp>
    </p:spTree>
    <p:extLst>
      <p:ext uri="{BB962C8B-B14F-4D97-AF65-F5344CB8AC3E}">
        <p14:creationId xmlns:p14="http://schemas.microsoft.com/office/powerpoint/2010/main" val="37892236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199" y="166328"/>
            <a:ext cx="9142802"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2</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64" y="692696"/>
            <a:ext cx="8792071" cy="6130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2983392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3</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
        <p:nvSpPr>
          <p:cNvPr id="7" name="6 Rectángulo"/>
          <p:cNvSpPr/>
          <p:nvPr/>
        </p:nvSpPr>
        <p:spPr>
          <a:xfrm>
            <a:off x="716587" y="1628800"/>
            <a:ext cx="7712026" cy="2308324"/>
          </a:xfrm>
          <a:prstGeom prst="rect">
            <a:avLst/>
          </a:prstGeom>
        </p:spPr>
        <p:txBody>
          <a:bodyPr wrap="square">
            <a:spAutoFit/>
          </a:bodyPr>
          <a:lstStyle/>
          <a:p>
            <a:pPr algn="just"/>
            <a:r>
              <a:rPr lang="es-VE" dirty="0">
                <a:solidFill>
                  <a:srgbClr val="002060"/>
                </a:solidFill>
              </a:rPr>
              <a:t>Para el tercer escenario se supuso la entrada de agua con turbidez alta durante todo un día, esto para corroborar que en un caso dado el sedimentador cumpla con la descarga de lodos. Se utilizaron los datos superiores a </a:t>
            </a:r>
            <a:r>
              <a:rPr lang="es-VE" dirty="0" smtClean="0">
                <a:solidFill>
                  <a:srgbClr val="002060"/>
                </a:solidFill>
              </a:rPr>
              <a:t>95 NTU </a:t>
            </a:r>
            <a:r>
              <a:rPr lang="es-VE" dirty="0">
                <a:solidFill>
                  <a:srgbClr val="002060"/>
                </a:solidFill>
              </a:rPr>
              <a:t>de la planta real, tomados </a:t>
            </a:r>
            <a:r>
              <a:rPr lang="es-VE" dirty="0" smtClean="0">
                <a:solidFill>
                  <a:srgbClr val="002060"/>
                </a:solidFill>
              </a:rPr>
              <a:t>como </a:t>
            </a:r>
            <a:r>
              <a:rPr lang="es-VE" dirty="0">
                <a:solidFill>
                  <a:srgbClr val="002060"/>
                </a:solidFill>
              </a:rPr>
              <a:t>combinación de los conjuntos de datos iniciales</a:t>
            </a:r>
            <a:r>
              <a:rPr lang="es-VE" dirty="0" smtClean="0">
                <a:solidFill>
                  <a:srgbClr val="002060"/>
                </a:solidFill>
              </a:rPr>
              <a:t>.</a:t>
            </a:r>
          </a:p>
          <a:p>
            <a:pPr algn="just"/>
            <a:endParaRPr lang="es-VE" dirty="0" smtClean="0">
              <a:solidFill>
                <a:srgbClr val="002060"/>
              </a:solidFill>
            </a:endParaRPr>
          </a:p>
          <a:p>
            <a:pPr algn="just"/>
            <a:r>
              <a:rPr lang="es-VE" dirty="0" smtClean="0">
                <a:solidFill>
                  <a:srgbClr val="002060"/>
                </a:solidFill>
              </a:rPr>
              <a:t>Con </a:t>
            </a:r>
            <a:r>
              <a:rPr lang="es-VE" dirty="0">
                <a:solidFill>
                  <a:srgbClr val="002060"/>
                </a:solidFill>
              </a:rPr>
              <a:t>un nivel máximo </a:t>
            </a:r>
            <a:r>
              <a:rPr lang="es-VE" dirty="0" smtClean="0">
                <a:solidFill>
                  <a:srgbClr val="002060"/>
                </a:solidFill>
              </a:rPr>
              <a:t>de </a:t>
            </a:r>
            <a:r>
              <a:rPr lang="es-VE" dirty="0">
                <a:solidFill>
                  <a:srgbClr val="002060"/>
                </a:solidFill>
              </a:rPr>
              <a:t>turbidez de </a:t>
            </a:r>
            <a:r>
              <a:rPr lang="es-VE" dirty="0" smtClean="0">
                <a:solidFill>
                  <a:srgbClr val="002060"/>
                </a:solidFill>
              </a:rPr>
              <a:t>1500 NTU </a:t>
            </a:r>
            <a:r>
              <a:rPr lang="es-VE" dirty="0">
                <a:solidFill>
                  <a:srgbClr val="002060"/>
                </a:solidFill>
              </a:rPr>
              <a:t>y </a:t>
            </a:r>
            <a:r>
              <a:rPr lang="es-VE" dirty="0" smtClean="0">
                <a:solidFill>
                  <a:srgbClr val="002060"/>
                </a:solidFill>
              </a:rPr>
              <a:t>9000 UC, </a:t>
            </a:r>
            <a:r>
              <a:rPr lang="es-VE" dirty="0">
                <a:solidFill>
                  <a:srgbClr val="002060"/>
                </a:solidFill>
              </a:rPr>
              <a:t>la dosis de coagulante suministrada es de </a:t>
            </a:r>
            <a:r>
              <a:rPr lang="es-VE" dirty="0" smtClean="0">
                <a:solidFill>
                  <a:srgbClr val="002060"/>
                </a:solidFill>
              </a:rPr>
              <a:t>252,8 kg/h </a:t>
            </a:r>
            <a:r>
              <a:rPr lang="es-VE" dirty="0">
                <a:solidFill>
                  <a:srgbClr val="002060"/>
                </a:solidFill>
              </a:rPr>
              <a:t>en la primera unidad, alcanzando que el sedimentador se colmate </a:t>
            </a:r>
            <a:r>
              <a:rPr lang="es-VE" dirty="0" smtClean="0">
                <a:solidFill>
                  <a:srgbClr val="002060"/>
                </a:solidFill>
              </a:rPr>
              <a:t>en 1 </a:t>
            </a:r>
            <a:r>
              <a:rPr lang="es-VE" dirty="0">
                <a:solidFill>
                  <a:srgbClr val="002060"/>
                </a:solidFill>
              </a:rPr>
              <a:t>día y 10 horas.</a:t>
            </a:r>
          </a:p>
        </p:txBody>
      </p:sp>
    </p:spTree>
    <p:extLst>
      <p:ext uri="{BB962C8B-B14F-4D97-AF65-F5344CB8AC3E}">
        <p14:creationId xmlns:p14="http://schemas.microsoft.com/office/powerpoint/2010/main" val="13391950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3</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32770" name="Picture 2" descr="D:\Documents\Tesis\digital-twin-prop\proyecto_YsisLacruz\figures\4deg2sc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40569"/>
            <a:ext cx="9144000" cy="5756783"/>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29070796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 y="166328"/>
            <a:ext cx="9144000"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4</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
        <p:nvSpPr>
          <p:cNvPr id="7" name="6 Rectángulo"/>
          <p:cNvSpPr/>
          <p:nvPr/>
        </p:nvSpPr>
        <p:spPr>
          <a:xfrm>
            <a:off x="716587" y="1628800"/>
            <a:ext cx="7712026" cy="3693319"/>
          </a:xfrm>
          <a:prstGeom prst="rect">
            <a:avLst/>
          </a:prstGeom>
        </p:spPr>
        <p:txBody>
          <a:bodyPr wrap="square">
            <a:spAutoFit/>
          </a:bodyPr>
          <a:lstStyle/>
          <a:p>
            <a:pPr algn="just"/>
            <a:r>
              <a:rPr lang="es-VE" dirty="0">
                <a:solidFill>
                  <a:srgbClr val="002060"/>
                </a:solidFill>
              </a:rPr>
              <a:t>El cuarto escenario consiste en mostrar las dos opciones operativas desencadenadas por un nivel alto de turbidez en el agua entrante, considerando un rango alto a partir de </a:t>
            </a:r>
            <a:r>
              <a:rPr lang="es-VE" dirty="0" smtClean="0">
                <a:solidFill>
                  <a:srgbClr val="002060"/>
                </a:solidFill>
              </a:rPr>
              <a:t>100 NTU </a:t>
            </a:r>
            <a:r>
              <a:rPr lang="es-VE" dirty="0">
                <a:solidFill>
                  <a:srgbClr val="002060"/>
                </a:solidFill>
              </a:rPr>
              <a:t>para la simulación. Este caso incluye el aumento de la dosis de coagulante como se observa en el escenario 3 o el cierre del flujo entrante, que eventualmente interrumpe la salida hacia los filtros. El actuar ante estas opciones depende exclusivamente de los lineamientos de la planta y la decisión del operador.</a:t>
            </a:r>
          </a:p>
          <a:p>
            <a:pPr algn="just"/>
            <a:endParaRPr lang="es-VE" dirty="0" smtClean="0">
              <a:solidFill>
                <a:srgbClr val="002060"/>
              </a:solidFill>
            </a:endParaRPr>
          </a:p>
          <a:p>
            <a:pPr algn="just"/>
            <a:r>
              <a:rPr lang="es-VE" dirty="0" smtClean="0">
                <a:solidFill>
                  <a:srgbClr val="002060"/>
                </a:solidFill>
              </a:rPr>
              <a:t>Se </a:t>
            </a:r>
            <a:r>
              <a:rPr lang="es-VE" dirty="0">
                <a:solidFill>
                  <a:srgbClr val="002060"/>
                </a:solidFill>
              </a:rPr>
              <a:t>utilizaron dos de los conjuntos de datos que contienen los rangos más altos de color y turbidez inicial; así en caso de mantener la compuerta de entrada a la planta abierta, se observa el aumento de coagulante que se debe añadir al </a:t>
            </a:r>
            <a:r>
              <a:rPr lang="es-VE" dirty="0" smtClean="0">
                <a:solidFill>
                  <a:srgbClr val="002060"/>
                </a:solidFill>
              </a:rPr>
              <a:t>proceso, razón </a:t>
            </a:r>
            <a:r>
              <a:rPr lang="es-VE" dirty="0">
                <a:solidFill>
                  <a:srgbClr val="002060"/>
                </a:solidFill>
              </a:rPr>
              <a:t>por la que coagulación se considera la unidad que mayor gasto puede generar en el tratamiento de agua.</a:t>
            </a:r>
          </a:p>
        </p:txBody>
      </p:sp>
    </p:spTree>
    <p:extLst>
      <p:ext uri="{BB962C8B-B14F-4D97-AF65-F5344CB8AC3E}">
        <p14:creationId xmlns:p14="http://schemas.microsoft.com/office/powerpoint/2010/main" val="17974295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 y="166328"/>
            <a:ext cx="9144000"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4 (a)</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33794" name="Picture 2" descr="D:\Documents\Tesis\digital-twin-prop\proyecto_YsisLacruz\figures\4failsc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20688"/>
            <a:ext cx="9144000" cy="6120680"/>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6698775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22" y="166328"/>
            <a:ext cx="9160623"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4 (b)</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2696"/>
            <a:ext cx="9144000" cy="6147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10610590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22" y="166328"/>
            <a:ext cx="9160623"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5</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
        <p:nvSpPr>
          <p:cNvPr id="7" name="6 Rectángulo"/>
          <p:cNvSpPr/>
          <p:nvPr/>
        </p:nvSpPr>
        <p:spPr>
          <a:xfrm>
            <a:off x="716587" y="1628800"/>
            <a:ext cx="7712026" cy="2308324"/>
          </a:xfrm>
          <a:prstGeom prst="rect">
            <a:avLst/>
          </a:prstGeom>
        </p:spPr>
        <p:txBody>
          <a:bodyPr wrap="square">
            <a:spAutoFit/>
          </a:bodyPr>
          <a:lstStyle/>
          <a:p>
            <a:pPr algn="just"/>
            <a:r>
              <a:rPr lang="es-VE" dirty="0">
                <a:solidFill>
                  <a:srgbClr val="002060"/>
                </a:solidFill>
              </a:rPr>
              <a:t>Una vez descritos los escenarios predeterminados para un comportamiento ideal, en degradado y en falla, se toman aleatoriamente cuatro de los conjuntos de datos y se corre el programa para observar el comportamiento durante esos cuatro días. </a:t>
            </a:r>
            <a:r>
              <a:rPr lang="es-VE" dirty="0" smtClean="0">
                <a:solidFill>
                  <a:srgbClr val="002060"/>
                </a:solidFill>
              </a:rPr>
              <a:t>El </a:t>
            </a:r>
            <a:r>
              <a:rPr lang="es-VE" dirty="0">
                <a:solidFill>
                  <a:srgbClr val="002060"/>
                </a:solidFill>
              </a:rPr>
              <a:t>tanque se satura al día 3 de simulación, con promedio de turbidez media. Se observa que en las mediciones reales, con turbidez de </a:t>
            </a:r>
            <a:r>
              <a:rPr lang="es-VE" dirty="0" smtClean="0">
                <a:solidFill>
                  <a:srgbClr val="002060"/>
                </a:solidFill>
              </a:rPr>
              <a:t>15 NTU, </a:t>
            </a:r>
            <a:r>
              <a:rPr lang="es-VE" dirty="0">
                <a:solidFill>
                  <a:srgbClr val="002060"/>
                </a:solidFill>
              </a:rPr>
              <a:t>se adicionó coagulante al proceso; esto ocurre debido a que los operadores toman ciertas decisiones según su experticia, en este caso fuera del rango de comportamiento definido para el modelo. </a:t>
            </a:r>
          </a:p>
        </p:txBody>
      </p:sp>
    </p:spTree>
    <p:extLst>
      <p:ext uri="{BB962C8B-B14F-4D97-AF65-F5344CB8AC3E}">
        <p14:creationId xmlns:p14="http://schemas.microsoft.com/office/powerpoint/2010/main" val="35075971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6622" y="166328"/>
            <a:ext cx="9160623"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Escenario 5</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36" y="668213"/>
            <a:ext cx="8837252" cy="614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p:cNvSpPr/>
          <p:nvPr/>
        </p:nvSpPr>
        <p:spPr>
          <a:xfrm>
            <a:off x="-108520" y="0"/>
            <a:ext cx="2592288"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Demostración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16646070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2" name="1 Grupo"/>
          <p:cNvGrpSpPr/>
          <p:nvPr/>
        </p:nvGrpSpPr>
        <p:grpSpPr>
          <a:xfrm>
            <a:off x="4461916" y="188640"/>
            <a:ext cx="3905414" cy="6669360"/>
            <a:chOff x="4461916" y="188640"/>
            <a:chExt cx="3905414"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1" name="20 Conector"/>
            <p:cNvSpPr/>
            <p:nvPr/>
          </p:nvSpPr>
          <p:spPr>
            <a:xfrm>
              <a:off x="4470892" y="5775133"/>
              <a:ext cx="201898" cy="220420"/>
            </a:xfrm>
            <a:prstGeom prst="flowChartConnector">
              <a:avLst/>
            </a:prstGeom>
            <a:noFill/>
            <a:ln w="38100">
              <a:solidFill>
                <a:schemeClr val="accent2">
                  <a:lumMod val="75000"/>
                </a:schemeClr>
              </a:solidFill>
            </a:ln>
            <a:effectLst>
              <a:glow rad="50800">
                <a:schemeClr val="accent2">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37892236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Conclusiones y Recomendaciones</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3" name="2 Rectángulo"/>
          <p:cNvSpPr/>
          <p:nvPr/>
        </p:nvSpPr>
        <p:spPr>
          <a:xfrm>
            <a:off x="168460" y="1412776"/>
            <a:ext cx="8808913" cy="4247317"/>
          </a:xfrm>
          <a:prstGeom prst="rect">
            <a:avLst/>
          </a:prstGeom>
        </p:spPr>
        <p:txBody>
          <a:bodyPr wrap="square">
            <a:spAutoFit/>
          </a:bodyPr>
          <a:lstStyle/>
          <a:p>
            <a:pPr algn="just"/>
            <a:r>
              <a:rPr lang="es-VE" dirty="0"/>
              <a:t>Se determinaron los modelos de comportamiento de la unidad de potabilización.</a:t>
            </a:r>
          </a:p>
          <a:p>
            <a:pPr algn="just"/>
            <a:r>
              <a:rPr lang="es-VE" dirty="0"/>
              <a:t>	</a:t>
            </a:r>
          </a:p>
          <a:p>
            <a:pPr algn="just"/>
            <a:r>
              <a:rPr lang="es-VE" dirty="0" smtClean="0"/>
              <a:t>Se </a:t>
            </a:r>
            <a:r>
              <a:rPr lang="es-VE" dirty="0"/>
              <a:t>establecieron condiciones de unión de los modelos obtenidos desde el punto de vista de eventos discretos.</a:t>
            </a:r>
          </a:p>
          <a:p>
            <a:pPr algn="just"/>
            <a:r>
              <a:rPr lang="es-VE" dirty="0"/>
              <a:t>	</a:t>
            </a:r>
          </a:p>
          <a:p>
            <a:pPr algn="just"/>
            <a:r>
              <a:rPr lang="es-VE" dirty="0" smtClean="0"/>
              <a:t>Se </a:t>
            </a:r>
            <a:r>
              <a:rPr lang="es-VE" dirty="0"/>
              <a:t>generó un modelo de comportamiento general desde la visión de sistemas híbridos.</a:t>
            </a:r>
          </a:p>
          <a:p>
            <a:pPr algn="just"/>
            <a:r>
              <a:rPr lang="es-VE" dirty="0"/>
              <a:t>	</a:t>
            </a:r>
          </a:p>
          <a:p>
            <a:pPr algn="just"/>
            <a:r>
              <a:rPr lang="es-VE" dirty="0" smtClean="0"/>
              <a:t>Se </a:t>
            </a:r>
            <a:r>
              <a:rPr lang="es-VE" dirty="0"/>
              <a:t>realizó la implementación de los modelos obtenidos para dos unidades del proceso, en un ambiente de simulación.</a:t>
            </a:r>
          </a:p>
          <a:p>
            <a:pPr algn="just"/>
            <a:r>
              <a:rPr lang="es-VE" dirty="0"/>
              <a:t>	</a:t>
            </a:r>
          </a:p>
          <a:p>
            <a:pPr algn="just"/>
            <a:r>
              <a:rPr lang="es-VE" dirty="0" smtClean="0"/>
              <a:t>Se </a:t>
            </a:r>
            <a:r>
              <a:rPr lang="es-VE" dirty="0"/>
              <a:t>establecieron condiciones generales para desarrollar un gemelo digital del proceso e incorporarlas al ambiente de simulación. Esto incluye la propuesta de mejoría en la infraestructura de automatización (sensores, actuadores, mediante PLC, SCADA), requerida  para obtener y hacer seguimiento del comportamiento en planta para el ajuste de los modelos</a:t>
            </a:r>
            <a:r>
              <a:rPr lang="es-VE" dirty="0" smtClean="0"/>
              <a:t>.</a:t>
            </a:r>
            <a:endParaRPr lang="es-VE" dirty="0"/>
          </a:p>
        </p:txBody>
      </p:sp>
    </p:spTree>
    <p:extLst>
      <p:ext uri="{BB962C8B-B14F-4D97-AF65-F5344CB8AC3E}">
        <p14:creationId xmlns:p14="http://schemas.microsoft.com/office/powerpoint/2010/main" val="3359398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Planteamiento del Problema</a:t>
            </a:r>
            <a:endParaRPr lang="es-VE" sz="3000" dirty="0">
              <a:solidFill>
                <a:schemeClr val="tx2">
                  <a:lumMod val="75000"/>
                </a:schemeClr>
              </a:solidFill>
              <a:latin typeface="Gill Sans MT" panose="020B0502020104020203" pitchFamily="34" charset="0"/>
            </a:endParaRPr>
          </a:p>
        </p:txBody>
      </p:sp>
      <p:sp>
        <p:nvSpPr>
          <p:cNvPr id="2" name="1 Rectángulo"/>
          <p:cNvSpPr/>
          <p:nvPr/>
        </p:nvSpPr>
        <p:spPr>
          <a:xfrm>
            <a:off x="1451148" y="2474370"/>
            <a:ext cx="6264695" cy="1938992"/>
          </a:xfrm>
          <a:prstGeom prst="rect">
            <a:avLst/>
          </a:prstGeom>
        </p:spPr>
        <p:txBody>
          <a:bodyPr wrap="square">
            <a:spAutoFit/>
          </a:bodyPr>
          <a:lstStyle/>
          <a:p>
            <a:pPr algn="just"/>
            <a:r>
              <a:rPr lang="es-VE" sz="2000" dirty="0">
                <a:latin typeface="+mj-lt"/>
              </a:rPr>
              <a:t>Se propone desarrollar los modelos de comportamiento del proceso de potabilización, que incluye el modelo de proceso, el modelo de flujo de producto y el modelo de los recursos, con el fin de determinar el modelo operacional (secuencia de operaciones) para establecer el gemelo digital de la unidad de </a:t>
            </a:r>
            <a:r>
              <a:rPr lang="es-VE" sz="2000" dirty="0" smtClean="0">
                <a:latin typeface="+mj-lt"/>
              </a:rPr>
              <a:t>potabilización.</a:t>
            </a:r>
            <a:endParaRPr lang="es-VE" sz="2000" dirty="0">
              <a:latin typeface="+mj-lt"/>
            </a:endParaRPr>
          </a:p>
        </p:txBody>
      </p:sp>
      <p:cxnSp>
        <p:nvCxnSpPr>
          <p:cNvPr id="8" name="7 Conector recto"/>
          <p:cNvCxnSpPr/>
          <p:nvPr/>
        </p:nvCxnSpPr>
        <p:spPr>
          <a:xfrm>
            <a:off x="3059832" y="4653136"/>
            <a:ext cx="3168352" cy="0"/>
          </a:xfrm>
          <a:prstGeom prst="line">
            <a:avLst/>
          </a:prstGeom>
          <a:ln w="3175">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cxnSp>
        <p:nvCxnSpPr>
          <p:cNvPr id="10" name="9 Conector recto"/>
          <p:cNvCxnSpPr/>
          <p:nvPr/>
        </p:nvCxnSpPr>
        <p:spPr>
          <a:xfrm flipV="1">
            <a:off x="1115617" y="2615774"/>
            <a:ext cx="0" cy="1656184"/>
          </a:xfrm>
          <a:prstGeom prst="line">
            <a:avLst/>
          </a:prstGeom>
          <a:ln w="3175">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55256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Conclusiones y Recomendaciones</a:t>
            </a:r>
            <a:endParaRPr lang="es-VE" sz="3000" dirty="0">
              <a:solidFill>
                <a:schemeClr val="tx2">
                  <a:lumMod val="75000"/>
                </a:schemeClr>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3" name="2 Rectángulo"/>
          <p:cNvSpPr/>
          <p:nvPr/>
        </p:nvSpPr>
        <p:spPr>
          <a:xfrm>
            <a:off x="168460" y="1412776"/>
            <a:ext cx="8808913" cy="3693319"/>
          </a:xfrm>
          <a:prstGeom prst="rect">
            <a:avLst/>
          </a:prstGeom>
        </p:spPr>
        <p:txBody>
          <a:bodyPr wrap="square">
            <a:spAutoFit/>
          </a:bodyPr>
          <a:lstStyle/>
          <a:p>
            <a:pPr algn="just"/>
            <a:r>
              <a:rPr lang="es-VE" dirty="0"/>
              <a:t>Se debe destacar la relevancia de los modelos al momento de proponer un gemelo digital; es en ellos donde se almacena todo el conocimiento del proceso, lo que da pie a que se tomen decisiones basadas en condiciones, en pro de la eficiencia de la producción. La obtención de los modelos de cada unidad es clave para generar un gemelo digital del proceso de potabilización, así como también las mediciones en línea.</a:t>
            </a:r>
          </a:p>
          <a:p>
            <a:pPr algn="just"/>
            <a:r>
              <a:rPr lang="es-VE" dirty="0"/>
              <a:t>	</a:t>
            </a:r>
          </a:p>
          <a:p>
            <a:pPr algn="just"/>
            <a:r>
              <a:rPr lang="es-VE" dirty="0" smtClean="0"/>
              <a:t>La </a:t>
            </a:r>
            <a:r>
              <a:rPr lang="es-VE" dirty="0"/>
              <a:t>implementación de un gemelo digital permite la planificación de modificaciones en la unidad, el seguimiento del comportamiento y gestión en la misma, y el uso de los datos obtenidos para programación y evaluación.</a:t>
            </a:r>
          </a:p>
          <a:p>
            <a:pPr algn="just"/>
            <a:r>
              <a:rPr lang="es-VE" dirty="0"/>
              <a:t>	</a:t>
            </a:r>
          </a:p>
          <a:p>
            <a:pPr algn="just"/>
            <a:r>
              <a:rPr lang="es-VE" dirty="0" smtClean="0"/>
              <a:t>Se </a:t>
            </a:r>
            <a:r>
              <a:rPr lang="es-VE" dirty="0"/>
              <a:t>recomienda realizar la medición de la temperatura del flujo, debido a que es un parámetro influyente al momento de añadir químicos a un flujo. Conociendo el valor es posible que el modelo de dosificación de coagulante se ajuste mejor al proceso.</a:t>
            </a:r>
          </a:p>
        </p:txBody>
      </p:sp>
    </p:spTree>
    <p:extLst>
      <p:ext uri="{BB962C8B-B14F-4D97-AF65-F5344CB8AC3E}">
        <p14:creationId xmlns:p14="http://schemas.microsoft.com/office/powerpoint/2010/main" val="40133943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915816" y="2780928"/>
            <a:ext cx="3240360" cy="1296144"/>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s-VE" sz="2800" b="1" dirty="0" err="1" smtClean="0">
                <a:solidFill>
                  <a:prstClr val="white"/>
                </a:solidFill>
                <a:latin typeface="Century Gothic" panose="020B0502020202020204" pitchFamily="34" charset="0"/>
              </a:rPr>
              <a:t>the</a:t>
            </a:r>
            <a:endParaRPr lang="es-VE" sz="2800" b="1" dirty="0">
              <a:solidFill>
                <a:prstClr val="white"/>
              </a:solidFill>
              <a:latin typeface="Century Gothic" panose="020B0502020202020204" pitchFamily="34" charset="0"/>
            </a:endParaRPr>
          </a:p>
          <a:p>
            <a:pPr algn="ctr"/>
            <a:r>
              <a:rPr lang="es-VE" sz="2800" b="1" dirty="0" err="1" smtClean="0">
                <a:solidFill>
                  <a:prstClr val="white"/>
                </a:solidFill>
                <a:latin typeface="Century Gothic" panose="020B0502020202020204" pitchFamily="34" charset="0"/>
              </a:rPr>
              <a:t>end</a:t>
            </a:r>
            <a:endParaRPr lang="es-VE" sz="2800" dirty="0">
              <a:solidFill>
                <a:prstClr val="white"/>
              </a:solidFill>
            </a:endParaRPr>
          </a:p>
        </p:txBody>
      </p:sp>
    </p:spTree>
    <p:extLst>
      <p:ext uri="{BB962C8B-B14F-4D97-AF65-F5344CB8AC3E}">
        <p14:creationId xmlns:p14="http://schemas.microsoft.com/office/powerpoint/2010/main" val="24059331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4 Rectángulo"/>
          <p:cNvSpPr/>
          <p:nvPr/>
        </p:nvSpPr>
        <p:spPr>
          <a:xfrm>
            <a:off x="2339753" y="166328"/>
            <a:ext cx="6804248" cy="36004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2400" dirty="0" smtClean="0">
                <a:solidFill>
                  <a:schemeClr val="tx2">
                    <a:lumMod val="75000"/>
                  </a:schemeClr>
                </a:solidFill>
                <a:latin typeface="Gill Sans MT" panose="020B0502020104020203" pitchFamily="34" charset="0"/>
              </a:rPr>
              <a:t>	</a:t>
            </a:r>
            <a:r>
              <a:rPr lang="es-VE" sz="3000" dirty="0" smtClean="0">
                <a:solidFill>
                  <a:schemeClr val="tx2">
                    <a:lumMod val="75000"/>
                  </a:schemeClr>
                </a:solidFill>
                <a:latin typeface="Gill Sans MT" panose="020B0502020104020203" pitchFamily="34" charset="0"/>
              </a:rPr>
              <a:t>Situación Previa</a:t>
            </a:r>
          </a:p>
        </p:txBody>
      </p:sp>
      <p:sp>
        <p:nvSpPr>
          <p:cNvPr id="4" name="3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Motivación</a:t>
            </a:r>
            <a:endParaRPr lang="es-VE" sz="2500" b="1" dirty="0">
              <a:solidFill>
                <a:prstClr val="white"/>
              </a:solidFill>
              <a:latin typeface="Gill Sans MT" panose="020B0502020104020203" pitchFamily="34" charset="0"/>
            </a:endParaRPr>
          </a:p>
        </p:txBody>
      </p:sp>
      <p:sp>
        <p:nvSpPr>
          <p:cNvPr id="2" name="AutoShape 2" descr="Five V's of Big Data - What is Big Data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9" name="8 Conector"/>
          <p:cNvSpPr/>
          <p:nvPr/>
        </p:nvSpPr>
        <p:spPr>
          <a:xfrm>
            <a:off x="1030286" y="2122889"/>
            <a:ext cx="432048" cy="367986"/>
          </a:xfrm>
          <a:prstGeom prst="flowChartConnector">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smtClean="0">
              <a:latin typeface="Gill Sans MT" panose="020B0502020104020203" pitchFamily="34" charset="0"/>
            </a:endParaRPr>
          </a:p>
          <a:p>
            <a:pPr algn="ctr"/>
            <a:endParaRPr lang="es-VE" dirty="0">
              <a:latin typeface="Gill Sans MT" panose="020B0502020104020203" pitchFamily="34" charset="0"/>
            </a:endParaRPr>
          </a:p>
        </p:txBody>
      </p:sp>
      <p:grpSp>
        <p:nvGrpSpPr>
          <p:cNvPr id="11" name="10 Grupo"/>
          <p:cNvGrpSpPr/>
          <p:nvPr/>
        </p:nvGrpSpPr>
        <p:grpSpPr>
          <a:xfrm>
            <a:off x="611560" y="1556792"/>
            <a:ext cx="994790" cy="1289030"/>
            <a:chOff x="8100393" y="1174903"/>
            <a:chExt cx="720080" cy="809571"/>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3" y="1174903"/>
              <a:ext cx="720080" cy="809571"/>
            </a:xfrm>
            <a:prstGeom prst="rect">
              <a:avLst/>
            </a:prstGeom>
            <a:noFill/>
            <a:ln>
              <a:noFill/>
            </a:ln>
            <a:effectLst>
              <a:outerShdw blurRad="4699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8269223" y="1358203"/>
              <a:ext cx="404524" cy="193298"/>
            </a:xfrm>
            <a:prstGeom prst="rect">
              <a:avLst/>
            </a:prstGeom>
            <a:noFill/>
          </p:spPr>
          <p:txBody>
            <a:bodyPr wrap="square" rtlCol="0">
              <a:spAutoFit/>
            </a:bodyPr>
            <a:lstStyle/>
            <a:p>
              <a:r>
                <a:rPr lang="es-VE" sz="1400" dirty="0" smtClean="0">
                  <a:solidFill>
                    <a:schemeClr val="tx2">
                      <a:lumMod val="75000"/>
                    </a:schemeClr>
                  </a:solidFill>
                  <a:latin typeface="Gill Sans MT" panose="020B0502020104020203" pitchFamily="34" charset="0"/>
                </a:rPr>
                <a:t>1600</a:t>
              </a:r>
              <a:endParaRPr lang="es-VE" sz="1400" dirty="0">
                <a:solidFill>
                  <a:schemeClr val="tx2">
                    <a:lumMod val="75000"/>
                  </a:schemeClr>
                </a:solidFill>
                <a:latin typeface="Gill Sans MT" panose="020B0502020104020203" pitchFamily="34" charset="0"/>
              </a:endParaRPr>
            </a:p>
          </p:txBody>
        </p:sp>
      </p:grpSp>
      <p:grpSp>
        <p:nvGrpSpPr>
          <p:cNvPr id="14" name="13 Grupo"/>
          <p:cNvGrpSpPr/>
          <p:nvPr/>
        </p:nvGrpSpPr>
        <p:grpSpPr>
          <a:xfrm>
            <a:off x="3995937" y="3645024"/>
            <a:ext cx="1056734" cy="1343731"/>
            <a:chOff x="1070243" y="2630863"/>
            <a:chExt cx="744393" cy="987587"/>
          </a:xfrm>
        </p:grpSpPr>
        <p:pic>
          <p:nvPicPr>
            <p:cNvPr id="15" name="Picture 3"/>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70243" y="2630863"/>
              <a:ext cx="744393" cy="987587"/>
            </a:xfrm>
            <a:prstGeom prst="rect">
              <a:avLst/>
            </a:prstGeom>
            <a:noFill/>
            <a:ln>
              <a:noFill/>
            </a:ln>
            <a:effectLst>
              <a:outerShdw blurRad="596900" dist="4191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15 CuadroTexto"/>
            <p:cNvSpPr txBox="1"/>
            <p:nvPr/>
          </p:nvSpPr>
          <p:spPr>
            <a:xfrm>
              <a:off x="1245392" y="2862084"/>
              <a:ext cx="394094" cy="226203"/>
            </a:xfrm>
            <a:prstGeom prst="rect">
              <a:avLst/>
            </a:prstGeom>
            <a:noFill/>
          </p:spPr>
          <p:txBody>
            <a:bodyPr wrap="square" rtlCol="0">
              <a:spAutoFit/>
            </a:bodyPr>
            <a:lstStyle/>
            <a:p>
              <a:r>
                <a:rPr lang="es-VE" sz="1400" dirty="0" smtClean="0">
                  <a:solidFill>
                    <a:schemeClr val="tx2">
                      <a:lumMod val="75000"/>
                    </a:schemeClr>
                  </a:solidFill>
                  <a:latin typeface="Gill Sans MT" panose="020B0502020104020203" pitchFamily="34" charset="0"/>
                </a:rPr>
                <a:t>1924</a:t>
              </a:r>
              <a:endParaRPr lang="es-VE" sz="1400" dirty="0">
                <a:solidFill>
                  <a:schemeClr val="tx2">
                    <a:lumMod val="75000"/>
                  </a:schemeClr>
                </a:solidFill>
                <a:latin typeface="Gill Sans MT" panose="020B0502020104020203" pitchFamily="34" charset="0"/>
              </a:endParaRPr>
            </a:p>
          </p:txBody>
        </p:sp>
      </p:grpSp>
      <p:sp>
        <p:nvSpPr>
          <p:cNvPr id="17" name="16 CuadroTexto"/>
          <p:cNvSpPr txBox="1"/>
          <p:nvPr/>
        </p:nvSpPr>
        <p:spPr>
          <a:xfrm>
            <a:off x="1723731" y="1845216"/>
            <a:ext cx="2664295" cy="923330"/>
          </a:xfrm>
          <a:prstGeom prst="rect">
            <a:avLst/>
          </a:prstGeom>
          <a:noFill/>
        </p:spPr>
        <p:txBody>
          <a:bodyPr wrap="square" rtlCol="0">
            <a:spAutoFit/>
          </a:bodyPr>
          <a:lstStyle/>
          <a:p>
            <a:r>
              <a:rPr lang="es-VE" dirty="0" smtClean="0">
                <a:solidFill>
                  <a:schemeClr val="tx2">
                    <a:lumMod val="75000"/>
                  </a:schemeClr>
                </a:solidFill>
              </a:rPr>
              <a:t>Clarificación y acueductos.</a:t>
            </a:r>
          </a:p>
          <a:p>
            <a:r>
              <a:rPr lang="es-VE" dirty="0" smtClean="0">
                <a:solidFill>
                  <a:schemeClr val="tx2">
                    <a:lumMod val="75000"/>
                  </a:schemeClr>
                </a:solidFill>
              </a:rPr>
              <a:t>Evitar propagación de enfermedades.</a:t>
            </a:r>
            <a:endParaRPr lang="es-VE" dirty="0">
              <a:solidFill>
                <a:schemeClr val="tx2">
                  <a:lumMod val="75000"/>
                </a:schemeClr>
              </a:solidFill>
            </a:endParaRPr>
          </a:p>
        </p:txBody>
      </p:sp>
      <p:sp>
        <p:nvSpPr>
          <p:cNvPr id="18" name="17 CuadroTexto"/>
          <p:cNvSpPr txBox="1"/>
          <p:nvPr/>
        </p:nvSpPr>
        <p:spPr>
          <a:xfrm>
            <a:off x="5244383" y="4077072"/>
            <a:ext cx="3240361" cy="923330"/>
          </a:xfrm>
          <a:prstGeom prst="rect">
            <a:avLst/>
          </a:prstGeom>
          <a:noFill/>
        </p:spPr>
        <p:txBody>
          <a:bodyPr wrap="square" rtlCol="0">
            <a:spAutoFit/>
          </a:bodyPr>
          <a:lstStyle/>
          <a:p>
            <a:r>
              <a:rPr lang="es-VE" dirty="0" smtClean="0">
                <a:solidFill>
                  <a:schemeClr val="tx2">
                    <a:lumMod val="75000"/>
                  </a:schemeClr>
                </a:solidFill>
              </a:rPr>
              <a:t>Uso del cloro para desinfección.</a:t>
            </a:r>
          </a:p>
          <a:p>
            <a:pPr algn="just"/>
            <a:r>
              <a:rPr lang="es-VE" dirty="0" smtClean="0">
                <a:solidFill>
                  <a:schemeClr val="tx2">
                    <a:lumMod val="75000"/>
                  </a:schemeClr>
                </a:solidFill>
              </a:rPr>
              <a:t>Filtrado con carbón activado.</a:t>
            </a:r>
          </a:p>
          <a:p>
            <a:endParaRPr lang="es-VE" dirty="0">
              <a:solidFill>
                <a:schemeClr val="tx2">
                  <a:lumMod val="75000"/>
                </a:schemeClr>
              </a:solidFill>
            </a:endParaRPr>
          </a:p>
        </p:txBody>
      </p:sp>
    </p:spTree>
    <p:extLst>
      <p:ext uri="{BB962C8B-B14F-4D97-AF65-F5344CB8AC3E}">
        <p14:creationId xmlns:p14="http://schemas.microsoft.com/office/powerpoint/2010/main" val="1902399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4 Rectángulo"/>
          <p:cNvSpPr/>
          <p:nvPr/>
        </p:nvSpPr>
        <p:spPr>
          <a:xfrm>
            <a:off x="2267744" y="161512"/>
            <a:ext cx="6876257" cy="37550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Situación Actual</a:t>
            </a:r>
            <a:endParaRPr lang="es-VE" sz="3000" dirty="0">
              <a:solidFill>
                <a:schemeClr val="tx2">
                  <a:lumMod val="75000"/>
                </a:schemeClr>
              </a:solidFill>
              <a:latin typeface="Gill Sans MT" panose="020B0502020104020203" pitchFamily="34" charset="0"/>
            </a:endParaRPr>
          </a:p>
        </p:txBody>
      </p:sp>
      <p:sp>
        <p:nvSpPr>
          <p:cNvPr id="24" name="23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Motivación</a:t>
            </a:r>
            <a:endParaRPr lang="es-VE" sz="2500" b="1" dirty="0">
              <a:solidFill>
                <a:prstClr val="white"/>
              </a:solidFill>
              <a:latin typeface="Gill Sans MT" panose="020B0502020104020203" pitchFamily="34" charset="0"/>
            </a:endParaRPr>
          </a:p>
        </p:txBody>
      </p:sp>
      <p:sp>
        <p:nvSpPr>
          <p:cNvPr id="2" name="1 CuadroTexto"/>
          <p:cNvSpPr txBox="1"/>
          <p:nvPr/>
        </p:nvSpPr>
        <p:spPr>
          <a:xfrm>
            <a:off x="908719" y="4792391"/>
            <a:ext cx="2856945" cy="1015663"/>
          </a:xfrm>
          <a:prstGeom prst="rect">
            <a:avLst/>
          </a:prstGeom>
          <a:noFill/>
        </p:spPr>
        <p:txBody>
          <a:bodyPr wrap="square" rtlCol="0">
            <a:spAutoFit/>
          </a:bodyPr>
          <a:lstStyle/>
          <a:p>
            <a:pPr algn="just"/>
            <a:r>
              <a:rPr lang="es-VE" sz="2000" dirty="0" smtClean="0">
                <a:solidFill>
                  <a:schemeClr val="tx2">
                    <a:lumMod val="50000"/>
                  </a:schemeClr>
                </a:solidFill>
              </a:rPr>
              <a:t>Contar con el apoyo del CIDIAT, experticia en el ámbito hidrológico.</a:t>
            </a:r>
            <a:endParaRPr lang="es-VE" sz="2000" dirty="0">
              <a:solidFill>
                <a:schemeClr val="tx2">
                  <a:lumMod val="50000"/>
                </a:schemeClr>
              </a:solidFill>
            </a:endParaRPr>
          </a:p>
        </p:txBody>
      </p:sp>
      <p:pic>
        <p:nvPicPr>
          <p:cNvPr id="1026" name="Picture 2" descr="D:\Downloads\DSC045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268760"/>
            <a:ext cx="2808312" cy="2106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Resultado de imagen para logo cidi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5030951"/>
            <a:ext cx="2808312" cy="846321"/>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908719" y="1700808"/>
            <a:ext cx="3006080" cy="1015663"/>
          </a:xfrm>
          <a:prstGeom prst="rect">
            <a:avLst/>
          </a:prstGeom>
        </p:spPr>
        <p:txBody>
          <a:bodyPr wrap="square">
            <a:spAutoFit/>
          </a:bodyPr>
          <a:lstStyle/>
          <a:p>
            <a:pPr algn="just"/>
            <a:r>
              <a:rPr lang="es-VE" sz="2000" dirty="0">
                <a:solidFill>
                  <a:schemeClr val="tx2">
                    <a:lumMod val="50000"/>
                  </a:schemeClr>
                </a:solidFill>
              </a:rPr>
              <a:t>Contar con una institución como Agua de Mérida en la localidad.</a:t>
            </a:r>
          </a:p>
        </p:txBody>
      </p:sp>
      <p:cxnSp>
        <p:nvCxnSpPr>
          <p:cNvPr id="6" name="5 Conector recto"/>
          <p:cNvCxnSpPr/>
          <p:nvPr/>
        </p:nvCxnSpPr>
        <p:spPr>
          <a:xfrm>
            <a:off x="2987824" y="3933056"/>
            <a:ext cx="2520280" cy="0"/>
          </a:xfrm>
          <a:prstGeom prst="line">
            <a:avLst/>
          </a:prstGeom>
          <a:ln>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41090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4 Rectángulo"/>
          <p:cNvSpPr/>
          <p:nvPr/>
        </p:nvSpPr>
        <p:spPr>
          <a:xfrm>
            <a:off x="2267744" y="161512"/>
            <a:ext cx="6876257" cy="37550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000" dirty="0" smtClean="0">
                <a:solidFill>
                  <a:schemeClr val="tx2">
                    <a:lumMod val="75000"/>
                  </a:schemeClr>
                </a:solidFill>
                <a:latin typeface="Gill Sans MT" panose="020B0502020104020203" pitchFamily="34" charset="0"/>
              </a:rPr>
              <a:t>	Estudios recientes</a:t>
            </a:r>
            <a:endParaRPr lang="es-VE" sz="3000" dirty="0">
              <a:solidFill>
                <a:schemeClr val="tx2">
                  <a:lumMod val="75000"/>
                </a:schemeClr>
              </a:solidFill>
              <a:latin typeface="Gill Sans MT" panose="020B0502020104020203" pitchFamily="34" charset="0"/>
            </a:endParaRPr>
          </a:p>
        </p:txBody>
      </p:sp>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658052" y="3865323"/>
            <a:ext cx="1184815" cy="1694559"/>
          </a:xfrm>
          <a:prstGeom prst="rect">
            <a:avLst/>
          </a:prstGeom>
          <a:noFill/>
          <a:ln>
            <a:noFill/>
          </a:ln>
          <a:effectLst>
            <a:outerShdw blurRad="533400" dist="4064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28 CuadroTexto"/>
          <p:cNvSpPr txBox="1"/>
          <p:nvPr/>
        </p:nvSpPr>
        <p:spPr>
          <a:xfrm>
            <a:off x="1458556" y="1340768"/>
            <a:ext cx="2410461" cy="1585049"/>
          </a:xfrm>
          <a:prstGeom prst="rect">
            <a:avLst/>
          </a:prstGeom>
          <a:noFill/>
        </p:spPr>
        <p:txBody>
          <a:bodyPr wrap="square" rtlCol="0">
            <a:spAutoFit/>
          </a:bodyPr>
          <a:lstStyle/>
          <a:p>
            <a:pPr algn="just"/>
            <a:r>
              <a:rPr lang="es-VE" dirty="0" smtClean="0">
                <a:solidFill>
                  <a:schemeClr val="tx2">
                    <a:lumMod val="75000"/>
                  </a:schemeClr>
                </a:solidFill>
              </a:rPr>
              <a:t>Modelo de la unidad de potabilización de agua, orientado a sistemas de control </a:t>
            </a:r>
            <a:r>
              <a:rPr lang="es-VE" dirty="0" err="1" smtClean="0">
                <a:solidFill>
                  <a:schemeClr val="tx2">
                    <a:lumMod val="75000"/>
                  </a:schemeClr>
                </a:solidFill>
              </a:rPr>
              <a:t>supervisorio</a:t>
            </a:r>
            <a:r>
              <a:rPr lang="es-VE" dirty="0" smtClean="0">
                <a:solidFill>
                  <a:schemeClr val="tx2">
                    <a:lumMod val="75000"/>
                  </a:schemeClr>
                </a:solidFill>
              </a:rPr>
              <a:t>.</a:t>
            </a:r>
            <a:endParaRPr lang="es-VE" dirty="0">
              <a:solidFill>
                <a:schemeClr val="tx2">
                  <a:lumMod val="75000"/>
                </a:schemeClr>
              </a:solidFill>
            </a:endParaRPr>
          </a:p>
          <a:p>
            <a:pPr algn="just"/>
            <a:endParaRPr lang="es-VE" sz="500" dirty="0" smtClean="0">
              <a:solidFill>
                <a:schemeClr val="tx2">
                  <a:lumMod val="75000"/>
                </a:schemeClr>
              </a:solidFill>
            </a:endParaRPr>
          </a:p>
          <a:p>
            <a:pPr algn="just"/>
            <a:endParaRPr lang="es-VE" sz="500" dirty="0" smtClean="0">
              <a:solidFill>
                <a:schemeClr val="tx2">
                  <a:lumMod val="75000"/>
                </a:schemeClr>
              </a:solidFill>
            </a:endParaRPr>
          </a:p>
          <a:p>
            <a:pPr algn="r"/>
            <a:r>
              <a:rPr lang="es-VE" sz="1500" dirty="0" smtClean="0">
                <a:solidFill>
                  <a:schemeClr val="tx2">
                    <a:lumMod val="75000"/>
                  </a:schemeClr>
                </a:solidFill>
              </a:rPr>
              <a:t>Rojas J, Cerrada M. </a:t>
            </a:r>
            <a:endParaRPr lang="es-VE" sz="1500" dirty="0">
              <a:solidFill>
                <a:schemeClr val="tx2">
                  <a:lumMod val="75000"/>
                </a:schemeClr>
              </a:solidFill>
            </a:endParaRPr>
          </a:p>
        </p:txBody>
      </p:sp>
      <p:grpSp>
        <p:nvGrpSpPr>
          <p:cNvPr id="23" name="22 Grupo"/>
          <p:cNvGrpSpPr/>
          <p:nvPr/>
        </p:nvGrpSpPr>
        <p:grpSpPr>
          <a:xfrm>
            <a:off x="369270" y="1196751"/>
            <a:ext cx="942600" cy="1342657"/>
            <a:chOff x="382919" y="3284984"/>
            <a:chExt cx="942600" cy="1342657"/>
          </a:xfrm>
        </p:grpSpPr>
        <p:pic>
          <p:nvPicPr>
            <p:cNvPr id="10"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82919" y="3284984"/>
              <a:ext cx="942600" cy="1342657"/>
            </a:xfrm>
            <a:prstGeom prst="rect">
              <a:avLst/>
            </a:prstGeom>
            <a:noFill/>
            <a:ln>
              <a:noFill/>
            </a:ln>
            <a:effectLst>
              <a:outerShdw blurRad="558800" dist="3810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29 CuadroTexto"/>
            <p:cNvSpPr txBox="1"/>
            <p:nvPr/>
          </p:nvSpPr>
          <p:spPr>
            <a:xfrm>
              <a:off x="555876" y="3604230"/>
              <a:ext cx="569387" cy="323165"/>
            </a:xfrm>
            <a:prstGeom prst="rect">
              <a:avLst/>
            </a:prstGeom>
            <a:noFill/>
          </p:spPr>
          <p:txBody>
            <a:bodyPr wrap="none" rtlCol="0">
              <a:spAutoFit/>
            </a:bodyPr>
            <a:lstStyle/>
            <a:p>
              <a:r>
                <a:rPr lang="es-VE" sz="1500" dirty="0" smtClean="0">
                  <a:solidFill>
                    <a:schemeClr val="tx2">
                      <a:lumMod val="75000"/>
                    </a:schemeClr>
                  </a:solidFill>
                  <a:latin typeface="Gill Sans MT" panose="020B0502020104020203" pitchFamily="34" charset="0"/>
                </a:rPr>
                <a:t>2015</a:t>
              </a:r>
              <a:endParaRPr lang="es-VE" sz="1500" dirty="0">
                <a:solidFill>
                  <a:schemeClr val="tx2">
                    <a:lumMod val="75000"/>
                  </a:schemeClr>
                </a:solidFill>
                <a:latin typeface="Gill Sans MT" panose="020B0502020104020203" pitchFamily="34" charset="0"/>
              </a:endParaRPr>
            </a:p>
          </p:txBody>
        </p:sp>
      </p:grpSp>
      <p:sp>
        <p:nvSpPr>
          <p:cNvPr id="32" name="31 CuadroTexto"/>
          <p:cNvSpPr txBox="1"/>
          <p:nvPr/>
        </p:nvSpPr>
        <p:spPr>
          <a:xfrm>
            <a:off x="5044107" y="5056675"/>
            <a:ext cx="3346565" cy="1508105"/>
          </a:xfrm>
          <a:prstGeom prst="rect">
            <a:avLst/>
          </a:prstGeom>
          <a:noFill/>
        </p:spPr>
        <p:txBody>
          <a:bodyPr wrap="square" rtlCol="0">
            <a:spAutoFit/>
          </a:bodyPr>
          <a:lstStyle/>
          <a:p>
            <a:pPr algn="just"/>
            <a:r>
              <a:rPr lang="es-VE" dirty="0" smtClean="0">
                <a:solidFill>
                  <a:schemeClr val="tx2">
                    <a:lumMod val="75000"/>
                  </a:schemeClr>
                </a:solidFill>
              </a:rPr>
              <a:t>Gemelo digital de planificación en base a simulaciones, seguimiento del la producción y evaluación de desempeño.</a:t>
            </a:r>
          </a:p>
          <a:p>
            <a:pPr algn="just"/>
            <a:endParaRPr lang="es-VE" sz="500" dirty="0" smtClean="0">
              <a:solidFill>
                <a:schemeClr val="tx2">
                  <a:lumMod val="75000"/>
                </a:schemeClr>
              </a:solidFill>
            </a:endParaRPr>
          </a:p>
          <a:p>
            <a:pPr algn="r"/>
            <a:r>
              <a:rPr lang="es-VE" sz="1500" dirty="0" err="1" smtClean="0">
                <a:solidFill>
                  <a:schemeClr val="tx2">
                    <a:lumMod val="75000"/>
                  </a:schemeClr>
                </a:solidFill>
              </a:rPr>
              <a:t>Mrosik</a:t>
            </a:r>
            <a:r>
              <a:rPr lang="es-VE" sz="1500" dirty="0">
                <a:solidFill>
                  <a:schemeClr val="tx2">
                    <a:lumMod val="75000"/>
                  </a:schemeClr>
                </a:solidFill>
              </a:rPr>
              <a:t> </a:t>
            </a:r>
            <a:r>
              <a:rPr lang="es-VE" sz="1500" dirty="0" smtClean="0">
                <a:solidFill>
                  <a:schemeClr val="tx2">
                    <a:lumMod val="75000"/>
                  </a:schemeClr>
                </a:solidFill>
              </a:rPr>
              <a:t>J., Siemens, AADECA</a:t>
            </a:r>
            <a:endParaRPr lang="es-VE" sz="1500" dirty="0">
              <a:solidFill>
                <a:schemeClr val="tx2">
                  <a:lumMod val="75000"/>
                </a:schemeClr>
              </a:solidFill>
            </a:endParaRPr>
          </a:p>
        </p:txBody>
      </p:sp>
      <p:sp>
        <p:nvSpPr>
          <p:cNvPr id="33" name="32 CuadroTexto"/>
          <p:cNvSpPr txBox="1"/>
          <p:nvPr/>
        </p:nvSpPr>
        <p:spPr>
          <a:xfrm>
            <a:off x="3938713" y="4269990"/>
            <a:ext cx="569387" cy="323165"/>
          </a:xfrm>
          <a:prstGeom prst="rect">
            <a:avLst/>
          </a:prstGeom>
          <a:noFill/>
        </p:spPr>
        <p:txBody>
          <a:bodyPr wrap="none" rtlCol="0">
            <a:spAutoFit/>
          </a:bodyPr>
          <a:lstStyle/>
          <a:p>
            <a:r>
              <a:rPr lang="es-VE" sz="1500" dirty="0" smtClean="0">
                <a:solidFill>
                  <a:schemeClr val="tx2">
                    <a:lumMod val="75000"/>
                  </a:schemeClr>
                </a:solidFill>
                <a:latin typeface="Gill Sans MT" panose="020B0502020104020203" pitchFamily="34" charset="0"/>
              </a:rPr>
              <a:t>2018</a:t>
            </a:r>
            <a:endParaRPr lang="es-VE" sz="1500" dirty="0">
              <a:solidFill>
                <a:schemeClr val="tx2">
                  <a:lumMod val="75000"/>
                </a:schemeClr>
              </a:solidFill>
              <a:latin typeface="Gill Sans MT" panose="020B0502020104020203" pitchFamily="34" charset="0"/>
            </a:endParaRPr>
          </a:p>
        </p:txBody>
      </p:sp>
      <p:sp>
        <p:nvSpPr>
          <p:cNvPr id="21" name="20 CuadroTexto"/>
          <p:cNvSpPr txBox="1"/>
          <p:nvPr/>
        </p:nvSpPr>
        <p:spPr>
          <a:xfrm>
            <a:off x="5044105" y="3481496"/>
            <a:ext cx="3346565" cy="1231106"/>
          </a:xfrm>
          <a:prstGeom prst="rect">
            <a:avLst/>
          </a:prstGeom>
          <a:noFill/>
        </p:spPr>
        <p:txBody>
          <a:bodyPr wrap="square" rtlCol="0">
            <a:spAutoFit/>
          </a:bodyPr>
          <a:lstStyle/>
          <a:p>
            <a:pPr algn="just"/>
            <a:r>
              <a:rPr lang="es-VE" dirty="0" smtClean="0">
                <a:solidFill>
                  <a:schemeClr val="tx2">
                    <a:lumMod val="75000"/>
                  </a:schemeClr>
                </a:solidFill>
              </a:rPr>
              <a:t>Revolución inteligente del agua, un reto social. </a:t>
            </a:r>
            <a:r>
              <a:rPr lang="es-VE" dirty="0" err="1" smtClean="0">
                <a:solidFill>
                  <a:schemeClr val="tx2">
                    <a:lumMod val="75000"/>
                  </a:schemeClr>
                </a:solidFill>
              </a:rPr>
              <a:t>TadaKu</a:t>
            </a:r>
            <a:r>
              <a:rPr lang="es-VE" dirty="0" smtClean="0">
                <a:solidFill>
                  <a:schemeClr val="tx2">
                    <a:lumMod val="75000"/>
                  </a:schemeClr>
                </a:solidFill>
              </a:rPr>
              <a:t>, análisis de datos e Inteligencia Artificial.</a:t>
            </a:r>
          </a:p>
          <a:p>
            <a:pPr algn="just"/>
            <a:endParaRPr lang="es-VE" sz="500" dirty="0" smtClean="0">
              <a:solidFill>
                <a:schemeClr val="tx2">
                  <a:lumMod val="75000"/>
                </a:schemeClr>
              </a:solidFill>
            </a:endParaRPr>
          </a:p>
          <a:p>
            <a:pPr algn="r"/>
            <a:r>
              <a:rPr lang="es-VE" sz="1500" dirty="0" err="1" smtClean="0">
                <a:solidFill>
                  <a:schemeClr val="tx2">
                    <a:lumMod val="75000"/>
                  </a:schemeClr>
                </a:solidFill>
              </a:rPr>
              <a:t>Lietha</a:t>
            </a:r>
            <a:r>
              <a:rPr lang="es-VE" sz="1500" dirty="0" smtClean="0">
                <a:solidFill>
                  <a:schemeClr val="tx2">
                    <a:lumMod val="75000"/>
                  </a:schemeClr>
                </a:solidFill>
              </a:rPr>
              <a:t> V., ABB</a:t>
            </a:r>
            <a:endParaRPr lang="es-VE" sz="1500" dirty="0">
              <a:solidFill>
                <a:schemeClr val="tx2">
                  <a:lumMod val="75000"/>
                </a:schemeClr>
              </a:solidFill>
            </a:endParaRPr>
          </a:p>
        </p:txBody>
      </p:sp>
      <p:sp>
        <p:nvSpPr>
          <p:cNvPr id="24" name="23 Rectángulo redondeado"/>
          <p:cNvSpPr/>
          <p:nvPr/>
        </p:nvSpPr>
        <p:spPr>
          <a:xfrm>
            <a:off x="-108520" y="0"/>
            <a:ext cx="2520279" cy="69269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500" b="1" dirty="0" smtClean="0">
                <a:solidFill>
                  <a:prstClr val="white"/>
                </a:solidFill>
                <a:latin typeface="Gill Sans MT" panose="020B0502020104020203" pitchFamily="34" charset="0"/>
              </a:rPr>
              <a:t>Motivación</a:t>
            </a:r>
            <a:endParaRPr lang="es-VE" sz="2500" b="1" dirty="0">
              <a:solidFill>
                <a:prstClr val="white"/>
              </a:solidFill>
              <a:latin typeface="Gill Sans MT" panose="020B0502020104020203" pitchFamily="34" charset="0"/>
            </a:endParaRPr>
          </a:p>
        </p:txBody>
      </p:sp>
    </p:spTree>
    <p:extLst>
      <p:ext uri="{BB962C8B-B14F-4D97-AF65-F5344CB8AC3E}">
        <p14:creationId xmlns:p14="http://schemas.microsoft.com/office/powerpoint/2010/main" val="831679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1670937"/>
            <a:ext cx="4326053" cy="4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Tabla de Contenido</a:t>
            </a:r>
            <a:endParaRPr lang="es-VE" sz="3000" dirty="0">
              <a:solidFill>
                <a:schemeClr val="tx2">
                  <a:lumMod val="75000"/>
                </a:schemeClr>
              </a:solidFill>
              <a:latin typeface="Gill Sans MT" panose="020B0502020104020203" pitchFamily="34" charset="0"/>
            </a:endParaRPr>
          </a:p>
        </p:txBody>
      </p:sp>
      <p:grpSp>
        <p:nvGrpSpPr>
          <p:cNvPr id="2" name="1 Grupo"/>
          <p:cNvGrpSpPr/>
          <p:nvPr/>
        </p:nvGrpSpPr>
        <p:grpSpPr>
          <a:xfrm>
            <a:off x="4461916" y="188640"/>
            <a:ext cx="3905414" cy="6669360"/>
            <a:chOff x="4461916" y="188640"/>
            <a:chExt cx="3905414" cy="6669360"/>
          </a:xfrm>
        </p:grpSpPr>
        <p:grpSp>
          <p:nvGrpSpPr>
            <p:cNvPr id="31" name="30 Grupo"/>
            <p:cNvGrpSpPr/>
            <p:nvPr/>
          </p:nvGrpSpPr>
          <p:grpSpPr>
            <a:xfrm>
              <a:off x="4461916" y="188640"/>
              <a:ext cx="3905414" cy="6669360"/>
              <a:chOff x="4461916" y="188640"/>
              <a:chExt cx="3905414" cy="666936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6400800"/>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19 Grupo"/>
              <p:cNvGrpSpPr/>
              <p:nvPr/>
            </p:nvGrpSpPr>
            <p:grpSpPr>
              <a:xfrm>
                <a:off x="4461916" y="188640"/>
                <a:ext cx="3905414" cy="6505911"/>
                <a:chOff x="4461916" y="188640"/>
                <a:chExt cx="3905414" cy="6505911"/>
              </a:xfrm>
            </p:grpSpPr>
            <p:grpSp>
              <p:nvGrpSpPr>
                <p:cNvPr id="3" name="2 Grupo"/>
                <p:cNvGrpSpPr/>
                <p:nvPr/>
              </p:nvGrpSpPr>
              <p:grpSpPr>
                <a:xfrm>
                  <a:off x="4461916" y="386786"/>
                  <a:ext cx="270307" cy="6307765"/>
                  <a:chOff x="4461916" y="980728"/>
                  <a:chExt cx="270307" cy="630776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6913" r="2212" b="866"/>
                  <a:stretch/>
                </p:blipFill>
                <p:spPr bwMode="auto">
                  <a:xfrm>
                    <a:off x="4461916" y="2708920"/>
                    <a:ext cx="224791" cy="457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461916" y="980728"/>
                    <a:ext cx="1905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048" y="2346588"/>
                    <a:ext cx="257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246" y="5804429"/>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86707" y="188640"/>
                  <a:ext cx="1357488" cy="553998"/>
                </a:xfrm>
                <a:prstGeom prst="rect">
                  <a:avLst/>
                </a:prstGeom>
              </p:spPr>
              <p:txBody>
                <a:bodyPr wrap="none">
                  <a:spAutoFit/>
                </a:bodyPr>
                <a:lstStyle/>
                <a:p>
                  <a:pPr>
                    <a:lnSpc>
                      <a:spcPct val="150000"/>
                    </a:lnSpc>
                  </a:pPr>
                  <a:r>
                    <a:rPr lang="es-VE" sz="2000" dirty="0">
                      <a:solidFill>
                        <a:schemeClr val="tx2">
                          <a:lumMod val="50000"/>
                        </a:schemeClr>
                      </a:solidFill>
                    </a:rPr>
                    <a:t>Motivación</a:t>
                  </a:r>
                </a:p>
              </p:txBody>
            </p:sp>
            <p:sp>
              <p:nvSpPr>
                <p:cNvPr id="8" name="7 Rectángulo"/>
                <p:cNvSpPr/>
                <p:nvPr/>
              </p:nvSpPr>
              <p:spPr>
                <a:xfrm>
                  <a:off x="4686707" y="865060"/>
                  <a:ext cx="3153748" cy="400110"/>
                </a:xfrm>
                <a:prstGeom prst="rect">
                  <a:avLst/>
                </a:prstGeom>
              </p:spPr>
              <p:txBody>
                <a:bodyPr wrap="none">
                  <a:spAutoFit/>
                </a:bodyPr>
                <a:lstStyle/>
                <a:p>
                  <a:r>
                    <a:rPr lang="es-VE" sz="2000" dirty="0">
                      <a:solidFill>
                        <a:schemeClr val="tx2">
                          <a:lumMod val="50000"/>
                        </a:schemeClr>
                      </a:solidFill>
                    </a:rPr>
                    <a:t>Planteamiento del Problema</a:t>
                  </a:r>
                  <a:endParaRPr lang="es-VE" sz="2000" dirty="0"/>
                </a:p>
              </p:txBody>
            </p:sp>
            <p:sp>
              <p:nvSpPr>
                <p:cNvPr id="9" name="8 Rectángulo"/>
                <p:cNvSpPr/>
                <p:nvPr/>
              </p:nvSpPr>
              <p:spPr>
                <a:xfrm>
                  <a:off x="4686707" y="1469044"/>
                  <a:ext cx="1171603" cy="400110"/>
                </a:xfrm>
                <a:prstGeom prst="rect">
                  <a:avLst/>
                </a:prstGeom>
              </p:spPr>
              <p:txBody>
                <a:bodyPr wrap="none">
                  <a:spAutoFit/>
                </a:bodyPr>
                <a:lstStyle/>
                <a:p>
                  <a:r>
                    <a:rPr lang="es-VE" sz="2000" dirty="0">
                      <a:solidFill>
                        <a:schemeClr val="tx2">
                          <a:lumMod val="50000"/>
                        </a:schemeClr>
                      </a:solidFill>
                    </a:rPr>
                    <a:t>Objetivos</a:t>
                  </a:r>
                  <a:endParaRPr lang="es-VE" sz="2000" dirty="0"/>
                </a:p>
              </p:txBody>
            </p:sp>
            <p:sp>
              <p:nvSpPr>
                <p:cNvPr id="10" name="9 Rectángulo"/>
                <p:cNvSpPr/>
                <p:nvPr/>
              </p:nvSpPr>
              <p:spPr>
                <a:xfrm>
                  <a:off x="4686707" y="1992686"/>
                  <a:ext cx="3647537" cy="553998"/>
                </a:xfrm>
                <a:prstGeom prst="rect">
                  <a:avLst/>
                </a:prstGeom>
              </p:spPr>
              <p:txBody>
                <a:bodyPr wrap="none">
                  <a:spAutoFit/>
                </a:bodyPr>
                <a:lstStyle/>
                <a:p>
                  <a:pPr>
                    <a:lnSpc>
                      <a:spcPct val="150000"/>
                    </a:lnSpc>
                  </a:pPr>
                  <a:r>
                    <a:rPr lang="es-VE" sz="2000" dirty="0">
                      <a:solidFill>
                        <a:schemeClr val="tx2">
                          <a:lumMod val="50000"/>
                        </a:schemeClr>
                      </a:solidFill>
                    </a:rPr>
                    <a:t>Gemelo Digital en la Industria 4.0</a:t>
                  </a:r>
                </a:p>
              </p:txBody>
            </p:sp>
            <p:sp>
              <p:nvSpPr>
                <p:cNvPr id="11" name="10 Rectángulo"/>
                <p:cNvSpPr/>
                <p:nvPr/>
              </p:nvSpPr>
              <p:spPr>
                <a:xfrm>
                  <a:off x="4686707" y="2597641"/>
                  <a:ext cx="1564403" cy="553998"/>
                </a:xfrm>
                <a:prstGeom prst="rect">
                  <a:avLst/>
                </a:prstGeom>
              </p:spPr>
              <p:txBody>
                <a:bodyPr wrap="none">
                  <a:spAutoFit/>
                </a:bodyPr>
                <a:lstStyle/>
                <a:p>
                  <a:pPr>
                    <a:lnSpc>
                      <a:spcPct val="150000"/>
                    </a:lnSpc>
                  </a:pPr>
                  <a:r>
                    <a:rPr lang="es-VE" sz="2000" dirty="0">
                      <a:solidFill>
                        <a:schemeClr val="tx2">
                          <a:lumMod val="50000"/>
                        </a:schemeClr>
                      </a:solidFill>
                    </a:rPr>
                    <a:t>Enfoque </a:t>
                  </a:r>
                  <a:r>
                    <a:rPr lang="es-VE" sz="2000" dirty="0" smtClean="0">
                      <a:solidFill>
                        <a:schemeClr val="tx2">
                          <a:lumMod val="50000"/>
                        </a:schemeClr>
                      </a:solidFill>
                    </a:rPr>
                    <a:t>UHP</a:t>
                  </a:r>
                  <a:endParaRPr lang="es-VE" sz="2000" dirty="0">
                    <a:solidFill>
                      <a:schemeClr val="tx2">
                        <a:lumMod val="50000"/>
                      </a:schemeClr>
                    </a:solidFill>
                  </a:endParaRPr>
                </a:p>
              </p:txBody>
            </p:sp>
            <p:sp>
              <p:nvSpPr>
                <p:cNvPr id="12" name="11 Rectángulo"/>
                <p:cNvSpPr/>
                <p:nvPr/>
              </p:nvSpPr>
              <p:spPr>
                <a:xfrm>
                  <a:off x="4686707" y="3280674"/>
                  <a:ext cx="1464055" cy="400110"/>
                </a:xfrm>
                <a:prstGeom prst="rect">
                  <a:avLst/>
                </a:prstGeom>
              </p:spPr>
              <p:txBody>
                <a:bodyPr wrap="none">
                  <a:spAutoFit/>
                </a:bodyPr>
                <a:lstStyle/>
                <a:p>
                  <a:r>
                    <a:rPr lang="es-VE" sz="2000" dirty="0">
                      <a:solidFill>
                        <a:schemeClr val="tx2">
                          <a:lumMod val="50000"/>
                        </a:schemeClr>
                      </a:solidFill>
                    </a:rPr>
                    <a:t>Hidrológicas</a:t>
                  </a:r>
                  <a:endParaRPr lang="es-VE" sz="2000" dirty="0"/>
                </a:p>
              </p:txBody>
            </p:sp>
            <p:sp>
              <p:nvSpPr>
                <p:cNvPr id="13" name="12 Rectángulo"/>
                <p:cNvSpPr/>
                <p:nvPr/>
              </p:nvSpPr>
              <p:spPr>
                <a:xfrm>
                  <a:off x="4686707" y="3879123"/>
                  <a:ext cx="1624484" cy="400110"/>
                </a:xfrm>
                <a:prstGeom prst="rect">
                  <a:avLst/>
                </a:prstGeom>
              </p:spPr>
              <p:txBody>
                <a:bodyPr wrap="none">
                  <a:spAutoFit/>
                </a:bodyPr>
                <a:lstStyle/>
                <a:p>
                  <a:r>
                    <a:rPr lang="es-VE" sz="2000" dirty="0">
                      <a:solidFill>
                        <a:schemeClr val="tx2">
                          <a:lumMod val="50000"/>
                        </a:schemeClr>
                      </a:solidFill>
                    </a:rPr>
                    <a:t>Potabilización</a:t>
                  </a:r>
                  <a:endParaRPr lang="es-VE" sz="2000" dirty="0"/>
                </a:p>
              </p:txBody>
            </p:sp>
            <p:sp>
              <p:nvSpPr>
                <p:cNvPr id="14" name="13 Rectángulo"/>
                <p:cNvSpPr/>
                <p:nvPr/>
              </p:nvSpPr>
              <p:spPr>
                <a:xfrm>
                  <a:off x="4686707" y="4381516"/>
                  <a:ext cx="1428596" cy="553998"/>
                </a:xfrm>
                <a:prstGeom prst="rect">
                  <a:avLst/>
                </a:prstGeom>
              </p:spPr>
              <p:txBody>
                <a:bodyPr wrap="none">
                  <a:spAutoFit/>
                </a:bodyPr>
                <a:lstStyle/>
                <a:p>
                  <a:pPr>
                    <a:lnSpc>
                      <a:spcPct val="150000"/>
                    </a:lnSpc>
                  </a:pPr>
                  <a:r>
                    <a:rPr lang="es-VE" sz="2000" dirty="0">
                      <a:solidFill>
                        <a:schemeClr val="tx2">
                          <a:lumMod val="50000"/>
                        </a:schemeClr>
                      </a:solidFill>
                    </a:rPr>
                    <a:t>Caso de uso</a:t>
                  </a:r>
                </a:p>
              </p:txBody>
            </p:sp>
            <p:sp>
              <p:nvSpPr>
                <p:cNvPr id="15" name="14 Rectángulo"/>
                <p:cNvSpPr/>
                <p:nvPr/>
              </p:nvSpPr>
              <p:spPr>
                <a:xfrm>
                  <a:off x="4686707" y="4980440"/>
                  <a:ext cx="1640064" cy="553998"/>
                </a:xfrm>
                <a:prstGeom prst="rect">
                  <a:avLst/>
                </a:prstGeom>
              </p:spPr>
              <p:txBody>
                <a:bodyPr wrap="none">
                  <a:spAutoFit/>
                </a:bodyPr>
                <a:lstStyle/>
                <a:p>
                  <a:pPr>
                    <a:lnSpc>
                      <a:spcPct val="150000"/>
                    </a:lnSpc>
                  </a:pPr>
                  <a:r>
                    <a:rPr lang="es-VE" sz="2000" dirty="0">
                      <a:solidFill>
                        <a:schemeClr val="tx2">
                          <a:lumMod val="50000"/>
                        </a:schemeClr>
                      </a:solidFill>
                    </a:rPr>
                    <a:t>Demostración</a:t>
                  </a:r>
                </a:p>
              </p:txBody>
            </p:sp>
            <p:sp>
              <p:nvSpPr>
                <p:cNvPr id="19" name="18 Rectángulo"/>
                <p:cNvSpPr/>
                <p:nvPr/>
              </p:nvSpPr>
              <p:spPr>
                <a:xfrm>
                  <a:off x="4686707" y="5600670"/>
                  <a:ext cx="3680623" cy="553998"/>
                </a:xfrm>
                <a:prstGeom prst="rect">
                  <a:avLst/>
                </a:prstGeom>
              </p:spPr>
              <p:txBody>
                <a:bodyPr wrap="none">
                  <a:spAutoFit/>
                </a:bodyPr>
                <a:lstStyle/>
                <a:p>
                  <a:pPr>
                    <a:lnSpc>
                      <a:spcPct val="150000"/>
                    </a:lnSpc>
                  </a:pPr>
                  <a:r>
                    <a:rPr lang="es-VE" sz="2000" dirty="0" smtClean="0">
                      <a:solidFill>
                        <a:schemeClr val="tx2">
                          <a:lumMod val="50000"/>
                        </a:schemeClr>
                      </a:solidFill>
                    </a:rPr>
                    <a:t>Conclusiones y Recomendaciones</a:t>
                  </a:r>
                  <a:endParaRPr lang="es-VE" sz="2000" dirty="0">
                    <a:solidFill>
                      <a:schemeClr val="tx2">
                        <a:lumMod val="50000"/>
                      </a:schemeClr>
                    </a:solidFill>
                  </a:endParaRPr>
                </a:p>
              </p:txBody>
            </p:sp>
          </p:grpSp>
        </p:grpSp>
        <p:sp>
          <p:nvSpPr>
            <p:cNvPr id="21" name="20 Conector"/>
            <p:cNvSpPr/>
            <p:nvPr/>
          </p:nvSpPr>
          <p:spPr>
            <a:xfrm>
              <a:off x="4463576" y="1563413"/>
              <a:ext cx="201898" cy="220420"/>
            </a:xfrm>
            <a:prstGeom prst="flowChartConnector">
              <a:avLst/>
            </a:prstGeom>
            <a:noFill/>
            <a:ln w="38100">
              <a:solidFill>
                <a:schemeClr val="accent3"/>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Tree>
    <p:extLst>
      <p:ext uri="{BB962C8B-B14F-4D97-AF65-F5344CB8AC3E}">
        <p14:creationId xmlns:p14="http://schemas.microsoft.com/office/powerpoint/2010/main" val="3789223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0" y="166328"/>
            <a:ext cx="9144001" cy="4543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000" dirty="0" smtClean="0">
                <a:solidFill>
                  <a:schemeClr val="tx2">
                    <a:lumMod val="75000"/>
                  </a:schemeClr>
                </a:solidFill>
                <a:latin typeface="Gill Sans MT" panose="020B0502020104020203" pitchFamily="34" charset="0"/>
              </a:rPr>
              <a:t>Objetivos</a:t>
            </a:r>
            <a:endParaRPr lang="es-VE" sz="3000" dirty="0">
              <a:solidFill>
                <a:schemeClr val="tx1"/>
              </a:solidFill>
              <a:latin typeface="Century Gothic" panose="020B0502020202020204" pitchFamily="34" charset="0"/>
            </a:endParaRPr>
          </a:p>
        </p:txBody>
      </p:sp>
      <p:sp>
        <p:nvSpPr>
          <p:cNvPr id="2" name="1 CuadroTexto"/>
          <p:cNvSpPr txBox="1"/>
          <p:nvPr/>
        </p:nvSpPr>
        <p:spPr>
          <a:xfrm>
            <a:off x="611560" y="1556792"/>
            <a:ext cx="7920880" cy="1015663"/>
          </a:xfrm>
          <a:prstGeom prst="rect">
            <a:avLst/>
          </a:prstGeom>
          <a:noFill/>
        </p:spPr>
        <p:txBody>
          <a:bodyPr wrap="square" rtlCol="0">
            <a:spAutoFit/>
          </a:bodyPr>
          <a:lstStyle/>
          <a:p>
            <a:pPr algn="ctr"/>
            <a:r>
              <a:rPr lang="es-VE" sz="2000" dirty="0" smtClean="0">
                <a:latin typeface="+mj-lt"/>
              </a:rPr>
              <a:t>Generar la propuesta de un gemelo digital de la unidad de potabilización de una hidrol</a:t>
            </a:r>
            <a:r>
              <a:rPr lang="es-VE" sz="2000" dirty="0">
                <a:latin typeface="+mj-lt"/>
              </a:rPr>
              <a:t>ó</a:t>
            </a:r>
            <a:r>
              <a:rPr lang="es-VE" sz="2000" dirty="0" smtClean="0">
                <a:latin typeface="+mj-lt"/>
              </a:rPr>
              <a:t>gica desde la visi</a:t>
            </a:r>
            <a:r>
              <a:rPr lang="es-VE" sz="2000" dirty="0">
                <a:latin typeface="+mj-lt"/>
              </a:rPr>
              <a:t>ó</a:t>
            </a:r>
            <a:r>
              <a:rPr lang="es-VE" sz="2000" dirty="0" smtClean="0">
                <a:latin typeface="+mj-lt"/>
              </a:rPr>
              <a:t>n de la industria 4.0, basado en Sistemas Híbridos.</a:t>
            </a:r>
            <a:endParaRPr lang="es-VE" sz="2000" dirty="0">
              <a:latin typeface="+mj-lt"/>
            </a:endParaRPr>
          </a:p>
        </p:txBody>
      </p:sp>
      <p:sp>
        <p:nvSpPr>
          <p:cNvPr id="3" name="2 CuadroTexto"/>
          <p:cNvSpPr txBox="1"/>
          <p:nvPr/>
        </p:nvSpPr>
        <p:spPr>
          <a:xfrm>
            <a:off x="611560" y="1052736"/>
            <a:ext cx="2249783" cy="430887"/>
          </a:xfrm>
          <a:prstGeom prst="rect">
            <a:avLst/>
          </a:prstGeom>
          <a:noFill/>
        </p:spPr>
        <p:txBody>
          <a:bodyPr wrap="none" rtlCol="0">
            <a:spAutoFit/>
          </a:bodyPr>
          <a:lstStyle/>
          <a:p>
            <a:r>
              <a:rPr lang="es-VE" sz="2200" b="1" dirty="0" smtClean="0">
                <a:latin typeface="+mj-lt"/>
              </a:rPr>
              <a:t>Objetivo General:</a:t>
            </a:r>
            <a:endParaRPr lang="es-VE" sz="2200" b="1" dirty="0">
              <a:latin typeface="+mj-lt"/>
            </a:endParaRPr>
          </a:p>
        </p:txBody>
      </p:sp>
      <p:sp>
        <p:nvSpPr>
          <p:cNvPr id="7" name="6 CuadroTexto"/>
          <p:cNvSpPr txBox="1"/>
          <p:nvPr/>
        </p:nvSpPr>
        <p:spPr>
          <a:xfrm>
            <a:off x="611560" y="3022218"/>
            <a:ext cx="2714718" cy="430887"/>
          </a:xfrm>
          <a:prstGeom prst="rect">
            <a:avLst/>
          </a:prstGeom>
          <a:noFill/>
        </p:spPr>
        <p:txBody>
          <a:bodyPr wrap="none" rtlCol="0">
            <a:spAutoFit/>
          </a:bodyPr>
          <a:lstStyle>
            <a:defPPr>
              <a:defRPr lang="es-VE"/>
            </a:defPPr>
            <a:lvl1pPr>
              <a:defRPr sz="2000" b="1">
                <a:latin typeface="Gill Sans MT" panose="020B0502020104020203" pitchFamily="34" charset="0"/>
              </a:defRPr>
            </a:lvl1pPr>
          </a:lstStyle>
          <a:p>
            <a:r>
              <a:rPr lang="es-VE" sz="2200" dirty="0">
                <a:latin typeface="+mj-lt"/>
              </a:rPr>
              <a:t>Objetivos Específicos:</a:t>
            </a:r>
          </a:p>
        </p:txBody>
      </p:sp>
      <p:sp>
        <p:nvSpPr>
          <p:cNvPr id="8" name="7 CuadroTexto"/>
          <p:cNvSpPr txBox="1"/>
          <p:nvPr/>
        </p:nvSpPr>
        <p:spPr>
          <a:xfrm>
            <a:off x="611560" y="3535566"/>
            <a:ext cx="7920880" cy="3170099"/>
          </a:xfrm>
          <a:prstGeom prst="rect">
            <a:avLst/>
          </a:prstGeom>
          <a:noFill/>
        </p:spPr>
        <p:txBody>
          <a:bodyPr wrap="square" rtlCol="0">
            <a:spAutoFit/>
          </a:bodyPr>
          <a:lstStyle/>
          <a:p>
            <a:pPr marL="285750" indent="-285750" algn="just">
              <a:buFontTx/>
              <a:buChar char="-"/>
            </a:pPr>
            <a:r>
              <a:rPr lang="es-VE" sz="2000" dirty="0" smtClean="0">
                <a:latin typeface="+mj-lt"/>
              </a:rPr>
              <a:t>Determinar los modelos de comportamiento de la unidad de potabilización.</a:t>
            </a:r>
          </a:p>
          <a:p>
            <a:pPr marL="285750" indent="-285750" algn="just">
              <a:buFontTx/>
              <a:buChar char="-"/>
            </a:pPr>
            <a:r>
              <a:rPr lang="es-VE" sz="2000" dirty="0" smtClean="0">
                <a:latin typeface="+mj-lt"/>
              </a:rPr>
              <a:t>Establecer las condiciones de conmutaci</a:t>
            </a:r>
            <a:r>
              <a:rPr lang="es-VE" sz="2000" dirty="0">
                <a:latin typeface="+mj-lt"/>
              </a:rPr>
              <a:t>ó</a:t>
            </a:r>
            <a:r>
              <a:rPr lang="es-VE" sz="2000" dirty="0" smtClean="0">
                <a:latin typeface="+mj-lt"/>
              </a:rPr>
              <a:t>n de los modelos obtenidos desde el punto de vista de sistemas a eventos discretos.</a:t>
            </a:r>
          </a:p>
          <a:p>
            <a:pPr marL="285750" indent="-285750" algn="just">
              <a:buFontTx/>
              <a:buChar char="-"/>
            </a:pPr>
            <a:r>
              <a:rPr lang="es-VE" sz="2000" dirty="0" smtClean="0">
                <a:latin typeface="+mj-lt"/>
              </a:rPr>
              <a:t>Generar el modelo de comportamiento desde el punto de vista de los sistemas híbridos.</a:t>
            </a:r>
          </a:p>
          <a:p>
            <a:pPr marL="285750" indent="-285750" algn="just">
              <a:buFontTx/>
              <a:buChar char="-"/>
            </a:pPr>
            <a:r>
              <a:rPr lang="es-VE" sz="2000" dirty="0" smtClean="0">
                <a:latin typeface="+mj-lt"/>
              </a:rPr>
              <a:t>Implementar el modelo de comportamiento de la unidad de potabilizaci</a:t>
            </a:r>
            <a:r>
              <a:rPr lang="es-VE" sz="2000" dirty="0">
                <a:latin typeface="+mj-lt"/>
              </a:rPr>
              <a:t>ó</a:t>
            </a:r>
            <a:r>
              <a:rPr lang="es-VE" sz="2000" dirty="0" smtClean="0">
                <a:latin typeface="+mj-lt"/>
              </a:rPr>
              <a:t>n en un ambiente de simulaci</a:t>
            </a:r>
            <a:r>
              <a:rPr lang="es-VE" sz="2000" dirty="0">
                <a:latin typeface="+mj-lt"/>
              </a:rPr>
              <a:t>ó</a:t>
            </a:r>
            <a:r>
              <a:rPr lang="es-VE" sz="2000" dirty="0" smtClean="0">
                <a:latin typeface="+mj-lt"/>
              </a:rPr>
              <a:t>n.</a:t>
            </a:r>
          </a:p>
          <a:p>
            <a:pPr marL="285750" indent="-285750" algn="just">
              <a:buFontTx/>
              <a:buChar char="-"/>
            </a:pPr>
            <a:r>
              <a:rPr lang="es-VE" sz="2000" dirty="0" smtClean="0">
                <a:latin typeface="+mj-lt"/>
              </a:rPr>
              <a:t>Establecer condiciones para generar el gemelo digital e incorporarlas al ambiente de simulaci</a:t>
            </a:r>
            <a:r>
              <a:rPr lang="es-VE" sz="2000" dirty="0">
                <a:latin typeface="+mj-lt"/>
              </a:rPr>
              <a:t>ó</a:t>
            </a:r>
            <a:r>
              <a:rPr lang="es-VE" sz="2000" dirty="0" smtClean="0">
                <a:latin typeface="+mj-lt"/>
              </a:rPr>
              <a:t>n.</a:t>
            </a:r>
            <a:endParaRPr lang="es-VE" sz="2000" dirty="0">
              <a:latin typeface="+mj-lt"/>
            </a:endParaRPr>
          </a:p>
        </p:txBody>
      </p:sp>
      <p:cxnSp>
        <p:nvCxnSpPr>
          <p:cNvPr id="10" name="9 Conector recto"/>
          <p:cNvCxnSpPr/>
          <p:nvPr/>
        </p:nvCxnSpPr>
        <p:spPr>
          <a:xfrm>
            <a:off x="467544" y="2780928"/>
            <a:ext cx="8064896" cy="0"/>
          </a:xfrm>
          <a:prstGeom prst="line">
            <a:avLst/>
          </a:prstGeom>
          <a:ln>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969270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aridad">
  <a:themeElements>
    <a:clrScheme name="Personalizado 1">
      <a:dk1>
        <a:sysClr val="windowText" lastClr="000000"/>
      </a:dk1>
      <a:lt1>
        <a:sysClr val="window" lastClr="FFFFFF"/>
      </a:lt1>
      <a:dk2>
        <a:srgbClr val="212745"/>
      </a:dk2>
      <a:lt2>
        <a:srgbClr val="B4DCFA"/>
      </a:lt2>
      <a:accent1>
        <a:srgbClr val="002060"/>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da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14790</TotalTime>
  <Words>3371</Words>
  <Application>Microsoft Office PowerPoint</Application>
  <PresentationFormat>Presentación en pantalla (4:3)</PresentationFormat>
  <Paragraphs>569</Paragraphs>
  <Slides>74</Slides>
  <Notes>7</Notes>
  <HiddenSlides>4</HiddenSlides>
  <MMClips>0</MMClips>
  <ScaleCrop>false</ScaleCrop>
  <HeadingPairs>
    <vt:vector size="4" baseType="variant">
      <vt:variant>
        <vt:lpstr>Tema</vt:lpstr>
      </vt:variant>
      <vt:variant>
        <vt:i4>2</vt:i4>
      </vt:variant>
      <vt:variant>
        <vt:lpstr>Títulos de diapositiva</vt:lpstr>
      </vt:variant>
      <vt:variant>
        <vt:i4>74</vt:i4>
      </vt:variant>
    </vt:vector>
  </HeadingPairs>
  <TitlesOfParts>
    <vt:vector size="76" baseType="lpstr">
      <vt:lpstr>Tema de Office</vt:lpstr>
      <vt:lpstr>Claridad</vt:lpstr>
      <vt:lpstr>Propuesta de Gemelo Digital  para el Proceso de Potabilización en Hidrológicas desde la visión de la Industria 4.0</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Ysis</dc:creator>
  <cp:lastModifiedBy>Ysis</cp:lastModifiedBy>
  <cp:revision>290</cp:revision>
  <dcterms:created xsi:type="dcterms:W3CDTF">2019-07-17T14:23:30Z</dcterms:created>
  <dcterms:modified xsi:type="dcterms:W3CDTF">2019-11-14T05:06:06Z</dcterms:modified>
</cp:coreProperties>
</file>